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316" r:id="rId3"/>
    <p:sldId id="311" r:id="rId4"/>
    <p:sldId id="333" r:id="rId5"/>
    <p:sldId id="257" r:id="rId6"/>
    <p:sldId id="265" r:id="rId7"/>
    <p:sldId id="287" r:id="rId8"/>
    <p:sldId id="331" r:id="rId9"/>
    <p:sldId id="334" r:id="rId10"/>
    <p:sldId id="335" r:id="rId11"/>
    <p:sldId id="336" r:id="rId12"/>
    <p:sldId id="332" r:id="rId13"/>
    <p:sldId id="337" r:id="rId14"/>
    <p:sldId id="284" r:id="rId15"/>
    <p:sldId id="338" r:id="rId16"/>
    <p:sldId id="300" r:id="rId17"/>
    <p:sldId id="297" r:id="rId18"/>
    <p:sldId id="298" r:id="rId19"/>
    <p:sldId id="339" r:id="rId20"/>
    <p:sldId id="341" r:id="rId21"/>
    <p:sldId id="342" r:id="rId22"/>
    <p:sldId id="289" r:id="rId23"/>
    <p:sldId id="345" r:id="rId24"/>
    <p:sldId id="344" r:id="rId25"/>
    <p:sldId id="299" r:id="rId26"/>
    <p:sldId id="340" r:id="rId27"/>
    <p:sldId id="294" r:id="rId28"/>
    <p:sldId id="295" r:id="rId29"/>
    <p:sldId id="343" r:id="rId30"/>
    <p:sldId id="308" r:id="rId31"/>
    <p:sldId id="309" r:id="rId32"/>
    <p:sldId id="312" r:id="rId33"/>
    <p:sldId id="313" r:id="rId34"/>
    <p:sldId id="314"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97"/>
    <p:restoredTop sz="88912" autoAdjust="0"/>
  </p:normalViewPr>
  <p:slideViewPr>
    <p:cSldViewPr>
      <p:cViewPr varScale="1">
        <p:scale>
          <a:sx n="108" d="100"/>
          <a:sy n="108" d="100"/>
        </p:scale>
        <p:origin x="144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6C6F07-CC15-7B48-BCB3-1F5D2CF8E1D6}" type="slidenum">
              <a:rPr lang="en-US"/>
              <a:pPr/>
              <a:t>‹#›</a:t>
            </a:fld>
            <a:endParaRPr lang="en-US"/>
          </a:p>
        </p:txBody>
      </p:sp>
    </p:spTree>
    <p:extLst>
      <p:ext uri="{BB962C8B-B14F-4D97-AF65-F5344CB8AC3E}">
        <p14:creationId xmlns:p14="http://schemas.microsoft.com/office/powerpoint/2010/main" val="142474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7DB1A-2124-BD48-AFA8-223E5F90CAAA}" type="slidenum">
              <a:rPr lang="en-US"/>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56FDE-4069-5049-88FD-894763D5B751}" type="slidenum">
              <a:rPr lang="en-US"/>
              <a:pPr/>
              <a:t>33</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9D9D0-E7BE-C141-9BF5-3C61511EB863}" type="slidenum">
              <a:rPr lang="en-US"/>
              <a:pPr/>
              <a:t>34</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FEE52-70C8-E648-B0A7-5C744BAB81AF}" type="slidenum">
              <a:rPr lang="en-US"/>
              <a:pPr/>
              <a:t>3</a:t>
            </a:fld>
            <a:endParaRPr lang="en-US"/>
          </a:p>
        </p:txBody>
      </p:sp>
      <p:sp>
        <p:nvSpPr>
          <p:cNvPr id="860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172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5CD16-CB9A-0F4E-84AC-761CA3D269E5}" type="slidenum">
              <a:rPr lang="en-US"/>
              <a:pPr/>
              <a:t>5</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F1F5D-8A96-044C-9D5E-E9A9434B2758}" type="slidenum">
              <a:rPr lang="en-US"/>
              <a:pPr/>
              <a:t>6</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E7B96-22E8-934D-875B-F082066D8367}" type="slidenum">
              <a:rPr lang="en-US"/>
              <a:pPr/>
              <a:t>7</a:t>
            </a:fld>
            <a:endParaRPr lang="en-US"/>
          </a:p>
        </p:txBody>
      </p:sp>
      <p:sp>
        <p:nvSpPr>
          <p:cNvPr id="798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C6F07-CC15-7B48-BCB3-1F5D2CF8E1D6}" type="slidenum">
              <a:rPr lang="en-US" smtClean="0"/>
              <a:pPr/>
              <a:t>8</a:t>
            </a:fld>
            <a:endParaRPr lang="en-US"/>
          </a:p>
        </p:txBody>
      </p:sp>
    </p:spTree>
    <p:extLst>
      <p:ext uri="{BB962C8B-B14F-4D97-AF65-F5344CB8AC3E}">
        <p14:creationId xmlns:p14="http://schemas.microsoft.com/office/powerpoint/2010/main" val="141337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FC9BB-F1C0-3E4B-889D-37F55CEF407C}" type="slidenum">
              <a:rPr lang="en-US"/>
              <a:pPr/>
              <a:t>14</a:t>
            </a:fld>
            <a:endParaRPr lang="en-US"/>
          </a:p>
        </p:txBody>
      </p:sp>
      <p:sp>
        <p:nvSpPr>
          <p:cNvPr id="7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65C2D2-6B26-524B-9D2D-333D6C4F3CE5}" type="slidenum">
              <a:rPr lang="en-US"/>
              <a:pPr/>
              <a:t>22</a:t>
            </a:fld>
            <a:endParaRPr lang="en-US"/>
          </a:p>
        </p:txBody>
      </p:sp>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9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3881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D4226-5F40-CC45-9A98-68B7B0B519FB}" type="slidenum">
              <a:rPr lang="en-US"/>
              <a:pPr/>
              <a:t>32</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834FBC-B6EB-C142-BAF5-4679A12FDCF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FC380DA-6721-6B42-80ED-0B7D580A9EC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FBE4CE18-0111-8843-9F84-7EE64A6B67E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96D0A24-6BA9-F946-A9C8-04E01019E76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0310B8D9-4943-F442-9062-AB90ECAA303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DC835F1-8D50-5D4D-B526-D2F3775AAD4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C63F79B2-5AB7-E54D-AD8B-E3BE192F806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C642CC4C-78B6-DE42-9AD8-E552201B84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9F82DA73-1872-214A-B01D-93F56DC54ED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8D9C96E-3392-2E4E-B632-F5D182E31ED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AD662D8-D350-684A-B94F-0FAE59797B8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0FFDE78-B294-9E45-A9CD-4FD41AE40C1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meersingh.org/er-visualizer/" TargetMode="External"/><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ameersingh.org/er-visualizer/"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nytimes.com/2017/12/16/business/google-thinks-im-dead.html" TargetMode="External"/><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506.03340.pdf" TargetMode="External"/><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opennmt.net/"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github.com/rkadlec/ubuntu-ranking-dataset-creator"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Natural </a:t>
            </a:r>
            <a:r>
              <a:rPr lang="en-US"/>
              <a:t>Language Processing</a:t>
            </a:r>
            <a:endParaRPr lang="en-US" dirty="0"/>
          </a:p>
        </p:txBody>
      </p:sp>
      <p:sp>
        <p:nvSpPr>
          <p:cNvPr id="2051" name="Rectangle 3"/>
          <p:cNvSpPr>
            <a:spLocks noGrp="1" noChangeArrowheads="1"/>
          </p:cNvSpPr>
          <p:nvPr>
            <p:ph type="subTitle" idx="1"/>
          </p:nvPr>
        </p:nvSpPr>
        <p:spPr>
          <a:xfrm>
            <a:off x="1371600" y="3886200"/>
            <a:ext cx="6400800" cy="766936"/>
          </a:xfrm>
        </p:spPr>
        <p:txBody>
          <a:bodyPr/>
          <a:lstStyle/>
          <a:p>
            <a:r>
              <a:rPr lang="en-US" b="1" dirty="0" err="1"/>
              <a:t>anoopsarkar.github.io</a:t>
            </a:r>
            <a:r>
              <a:rPr lang="en-US" b="1" dirty="0"/>
              <a:t>/</a:t>
            </a:r>
            <a:r>
              <a:rPr lang="en-US" b="1" dirty="0" err="1"/>
              <a:t>nlp</a:t>
            </a:r>
            <a:r>
              <a:rPr lang="en-US" b="1" dirty="0"/>
              <a:t>-class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DF2D8-1045-AA4A-8A18-C1103A2DD96B}"/>
              </a:ext>
            </a:extLst>
          </p:cNvPr>
          <p:cNvPicPr>
            <a:picLocks noChangeAspect="1"/>
          </p:cNvPicPr>
          <p:nvPr/>
        </p:nvPicPr>
        <p:blipFill>
          <a:blip r:embed="rId2"/>
          <a:stretch>
            <a:fillRect/>
          </a:stretch>
        </p:blipFill>
        <p:spPr>
          <a:xfrm>
            <a:off x="0" y="1504472"/>
            <a:ext cx="9144000" cy="3849056"/>
          </a:xfrm>
          <a:prstGeom prst="rect">
            <a:avLst/>
          </a:prstGeom>
        </p:spPr>
      </p:pic>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3"/>
              </a:rPr>
              <a:t>http://sameersingh.org/er-visualizer/</a:t>
            </a:r>
            <a:endParaRPr lang="en-US" sz="1400" dirty="0"/>
          </a:p>
        </p:txBody>
      </p:sp>
    </p:spTree>
    <p:extLst>
      <p:ext uri="{BB962C8B-B14F-4D97-AF65-F5344CB8AC3E}">
        <p14:creationId xmlns:p14="http://schemas.microsoft.com/office/powerpoint/2010/main" val="469081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2"/>
              </a:rPr>
              <a:t>http://sameersingh.org/er-visualizer/</a:t>
            </a:r>
            <a:endParaRPr lang="en-US" sz="1400" dirty="0"/>
          </a:p>
        </p:txBody>
      </p:sp>
      <p:pic>
        <p:nvPicPr>
          <p:cNvPr id="4" name="Picture 3">
            <a:extLst>
              <a:ext uri="{FF2B5EF4-FFF2-40B4-BE49-F238E27FC236}">
                <a16:creationId xmlns:a16="http://schemas.microsoft.com/office/drawing/2014/main" id="{CFF159C6-A3E0-7447-8DAE-09781BFB8954}"/>
              </a:ext>
            </a:extLst>
          </p:cNvPr>
          <p:cNvPicPr>
            <a:picLocks noChangeAspect="1"/>
          </p:cNvPicPr>
          <p:nvPr/>
        </p:nvPicPr>
        <p:blipFill>
          <a:blip r:embed="rId3"/>
          <a:stretch>
            <a:fillRect/>
          </a:stretch>
        </p:blipFill>
        <p:spPr>
          <a:xfrm>
            <a:off x="0" y="1502371"/>
            <a:ext cx="9144000" cy="3853258"/>
          </a:xfrm>
          <a:prstGeom prst="rect">
            <a:avLst/>
          </a:prstGeom>
        </p:spPr>
      </p:pic>
    </p:spTree>
    <p:extLst>
      <p:ext uri="{BB962C8B-B14F-4D97-AF65-F5344CB8AC3E}">
        <p14:creationId xmlns:p14="http://schemas.microsoft.com/office/powerpoint/2010/main" val="1053779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DD573-3F9A-D643-95A0-AEB3DAF9A171}"/>
              </a:ext>
            </a:extLst>
          </p:cNvPr>
          <p:cNvPicPr>
            <a:picLocks noChangeAspect="1"/>
          </p:cNvPicPr>
          <p:nvPr/>
        </p:nvPicPr>
        <p:blipFill>
          <a:blip r:embed="rId2"/>
          <a:stretch>
            <a:fillRect/>
          </a:stretch>
        </p:blipFill>
        <p:spPr>
          <a:xfrm>
            <a:off x="2103667" y="0"/>
            <a:ext cx="4936666" cy="6858000"/>
          </a:xfrm>
          <a:prstGeom prst="rect">
            <a:avLst/>
          </a:prstGeom>
        </p:spPr>
      </p:pic>
      <p:sp>
        <p:nvSpPr>
          <p:cNvPr id="3" name="TextBox 2">
            <a:extLst>
              <a:ext uri="{FF2B5EF4-FFF2-40B4-BE49-F238E27FC236}">
                <a16:creationId xmlns:a16="http://schemas.microsoft.com/office/drawing/2014/main" id="{9C7C2AFA-85C5-7141-981D-DAE158D07732}"/>
              </a:ext>
            </a:extLst>
          </p:cNvPr>
          <p:cNvSpPr txBox="1"/>
          <p:nvPr/>
        </p:nvSpPr>
        <p:spPr>
          <a:xfrm>
            <a:off x="7040332" y="6381328"/>
            <a:ext cx="1636123" cy="307777"/>
          </a:xfrm>
          <a:prstGeom prst="rect">
            <a:avLst/>
          </a:prstGeom>
          <a:noFill/>
        </p:spPr>
        <p:txBody>
          <a:bodyPr wrap="square" rtlCol="0">
            <a:spAutoFit/>
          </a:bodyPr>
          <a:lstStyle/>
          <a:p>
            <a:r>
              <a:rPr lang="en-US" sz="1400" dirty="0">
                <a:hlinkClick r:id="rId3"/>
              </a:rPr>
              <a:t>nytimes 2017/12/16</a:t>
            </a:r>
            <a:endParaRPr lang="en-US" sz="1400" dirty="0"/>
          </a:p>
        </p:txBody>
      </p:sp>
    </p:spTree>
    <p:extLst>
      <p:ext uri="{BB962C8B-B14F-4D97-AF65-F5344CB8AC3E}">
        <p14:creationId xmlns:p14="http://schemas.microsoft.com/office/powerpoint/2010/main" val="323536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4249" y="3105834"/>
            <a:ext cx="3935501" cy="646331"/>
          </a:xfrm>
          <a:prstGeom prst="rect">
            <a:avLst/>
          </a:prstGeom>
          <a:noFill/>
        </p:spPr>
        <p:txBody>
          <a:bodyPr wrap="none" rtlCol="0">
            <a:spAutoFit/>
          </a:bodyPr>
          <a:lstStyle/>
          <a:p>
            <a:r>
              <a:rPr lang="en-US" sz="3600" dirty="0"/>
              <a:t>Text Summarization</a:t>
            </a:r>
          </a:p>
        </p:txBody>
      </p:sp>
    </p:spTree>
    <p:extLst>
      <p:ext uri="{BB962C8B-B14F-4D97-AF65-F5344CB8AC3E}">
        <p14:creationId xmlns:p14="http://schemas.microsoft.com/office/powerpoint/2010/main" val="365989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228600"/>
            <a:ext cx="8229600" cy="1143000"/>
          </a:xfrm>
          <a:noFill/>
          <a:ln/>
        </p:spPr>
        <p:txBody>
          <a:bodyPr/>
          <a:lstStyle/>
          <a:p>
            <a:r>
              <a:rPr lang="en-US" sz="2800" b="1"/>
              <a:t>SQuASH: SFU QA Summarization System</a:t>
            </a:r>
            <a:br>
              <a:rPr lang="en-US" sz="2400"/>
            </a:br>
            <a:r>
              <a:rPr lang="en-US" sz="1800" b="1"/>
              <a:t>Input:</a:t>
            </a:r>
            <a:r>
              <a:rPr lang="en-US" sz="1800"/>
              <a:t> 25 news articles, Complex question   </a:t>
            </a:r>
            <a:r>
              <a:rPr lang="en-US" sz="1800" b="1"/>
              <a:t>Output:</a:t>
            </a:r>
            <a:r>
              <a:rPr lang="en-US" sz="1800"/>
              <a:t> 250-word summary</a:t>
            </a:r>
            <a:endParaRPr lang="en-US"/>
          </a:p>
        </p:txBody>
      </p:sp>
      <p:sp>
        <p:nvSpPr>
          <p:cNvPr id="72708" name="Text Box 4"/>
          <p:cNvSpPr txBox="1">
            <a:spLocks noChangeArrowheads="1"/>
          </p:cNvSpPr>
          <p:nvPr/>
        </p:nvSpPr>
        <p:spPr bwMode="auto">
          <a:xfrm>
            <a:off x="5699125" y="1076325"/>
            <a:ext cx="184150" cy="214313"/>
          </a:xfrm>
          <a:prstGeom prst="rect">
            <a:avLst/>
          </a:prstGeom>
          <a:noFill/>
          <a:ln w="9525">
            <a:noFill/>
            <a:miter lim="800000"/>
            <a:headEnd/>
            <a:tailEnd/>
          </a:ln>
          <a:effectLst/>
        </p:spPr>
        <p:txBody>
          <a:bodyPr wrap="none">
            <a:prstTxWarp prst="textNoShape">
              <a:avLst/>
            </a:prstTxWarp>
            <a:spAutoFit/>
          </a:bodyPr>
          <a:lstStyle/>
          <a:p>
            <a:endParaRPr lang="en-US" sz="800">
              <a:latin typeface="Arial" charset="0"/>
              <a:ea typeface="ＭＳ Ｐゴシック" charset="-128"/>
              <a:cs typeface="ＭＳ Ｐゴシック" charset="-128"/>
            </a:endParaRPr>
          </a:p>
        </p:txBody>
      </p:sp>
      <p:sp>
        <p:nvSpPr>
          <p:cNvPr id="72709" name="AutoShape 5"/>
          <p:cNvSpPr>
            <a:spLocks noChangeArrowheads="1"/>
          </p:cNvSpPr>
          <p:nvPr/>
        </p:nvSpPr>
        <p:spPr bwMode="auto">
          <a:xfrm rot="10800000">
            <a:off x="228600" y="1752600"/>
            <a:ext cx="3505200" cy="1158875"/>
          </a:xfrm>
          <a:prstGeom prst="wedgeRoundRectCallout">
            <a:avLst>
              <a:gd name="adj1" fmla="val -46106"/>
              <a:gd name="adj2" fmla="val 96162"/>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Q. Describe developments in the movement for the independence of  </a:t>
            </a:r>
          </a:p>
          <a:p>
            <a:pPr algn="ctr"/>
            <a:r>
              <a:rPr lang="en-US" sz="1600">
                <a:solidFill>
                  <a:srgbClr val="000000"/>
                </a:solidFill>
                <a:latin typeface="Monaco" charset="0"/>
                <a:ea typeface="ＭＳ Ｐゴシック" charset="-128"/>
                <a:cs typeface="ＭＳ Ｐゴシック" charset="-128"/>
              </a:rPr>
              <a:t>Quebec from Canada.</a:t>
            </a:r>
            <a:endParaRPr lang="en-US" sz="1400">
              <a:latin typeface="Arial" charset="0"/>
              <a:ea typeface="ＭＳ Ｐゴシック" charset="-128"/>
              <a:cs typeface="ＭＳ Ｐゴシック" charset="-128"/>
            </a:endParaRPr>
          </a:p>
        </p:txBody>
      </p:sp>
      <p:sp>
        <p:nvSpPr>
          <p:cNvPr id="72710" name="AutoShape 6"/>
          <p:cNvSpPr>
            <a:spLocks noChangeArrowheads="1"/>
          </p:cNvSpPr>
          <p:nvPr/>
        </p:nvSpPr>
        <p:spPr bwMode="auto">
          <a:xfrm rot="10800000">
            <a:off x="3884613" y="1527175"/>
            <a:ext cx="5106987" cy="4851400"/>
          </a:xfrm>
          <a:prstGeom prst="wedgeRoundRectCallout">
            <a:avLst>
              <a:gd name="adj1" fmla="val -10028"/>
              <a:gd name="adj2" fmla="val 57394"/>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A. Canadian Prime Minister Jean Chretien has ruled out the possibility that the French-speaking province of Quebec could declare independence even if a majority of Quebeckers vote for secession in  the next referendum. Premier Lucien Bouchard and the separatist Parti Quebecois have retained control of Canada's largest province, possibly setting the stage for a bitter confrontation with the rest of Canada, and possibly another referendum on independence. Canada's Supreme Court managed to rule on the question of Quebec secession without infuriating leaders on either side of a bitter ideological divide. ...</a:t>
            </a:r>
            <a:endParaRPr lang="en-US" sz="1600">
              <a:latin typeface="Arial" charset="0"/>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80837B-C18A-7645-8A2C-E1EB5C07BC8F}"/>
              </a:ext>
            </a:extLst>
          </p:cNvPr>
          <p:cNvPicPr>
            <a:picLocks noChangeAspect="1"/>
          </p:cNvPicPr>
          <p:nvPr/>
        </p:nvPicPr>
        <p:blipFill>
          <a:blip r:embed="rId2"/>
          <a:stretch>
            <a:fillRect/>
          </a:stretch>
        </p:blipFill>
        <p:spPr>
          <a:xfrm>
            <a:off x="0" y="1124744"/>
            <a:ext cx="9144000" cy="4024403"/>
          </a:xfrm>
          <a:prstGeom prst="rect">
            <a:avLst/>
          </a:prstGeom>
        </p:spPr>
      </p:pic>
      <p:sp>
        <p:nvSpPr>
          <p:cNvPr id="3" name="TextBox 2">
            <a:extLst>
              <a:ext uri="{FF2B5EF4-FFF2-40B4-BE49-F238E27FC236}">
                <a16:creationId xmlns:a16="http://schemas.microsoft.com/office/drawing/2014/main" id="{2E80D85D-2748-1548-AC7F-6B22BBCED55E}"/>
              </a:ext>
            </a:extLst>
          </p:cNvPr>
          <p:cNvSpPr txBox="1"/>
          <p:nvPr/>
        </p:nvSpPr>
        <p:spPr>
          <a:xfrm>
            <a:off x="5580112" y="5301208"/>
            <a:ext cx="2880320" cy="523220"/>
          </a:xfrm>
          <a:prstGeom prst="rect">
            <a:avLst/>
          </a:prstGeom>
          <a:noFill/>
        </p:spPr>
        <p:txBody>
          <a:bodyPr wrap="square" rtlCol="0">
            <a:spAutoFit/>
          </a:bodyPr>
          <a:lstStyle/>
          <a:p>
            <a:r>
              <a:rPr lang="en-CA" sz="1400" dirty="0"/>
              <a:t>CNN/Daily News dataset: </a:t>
            </a:r>
            <a:r>
              <a:rPr lang="en-CA" sz="1400" dirty="0">
                <a:hlinkClick r:id="rId3"/>
              </a:rPr>
              <a:t>https://arxiv.org/pdf/1506.03340.pdf</a:t>
            </a:r>
            <a:endParaRPr lang="en-US" sz="1400" dirty="0"/>
          </a:p>
        </p:txBody>
      </p:sp>
    </p:spTree>
    <p:extLst>
      <p:ext uri="{BB962C8B-B14F-4D97-AF65-F5344CB8AC3E}">
        <p14:creationId xmlns:p14="http://schemas.microsoft.com/office/powerpoint/2010/main" val="216708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sp>
        <p:nvSpPr>
          <p:cNvPr id="6" name="TextBox 5"/>
          <p:cNvSpPr txBox="1"/>
          <p:nvPr/>
        </p:nvSpPr>
        <p:spPr>
          <a:xfrm>
            <a:off x="1295400" y="2133600"/>
            <a:ext cx="6663753" cy="3416320"/>
          </a:xfrm>
          <a:prstGeom prst="rect">
            <a:avLst/>
          </a:prstGeom>
          <a:noFill/>
        </p:spPr>
        <p:txBody>
          <a:bodyPr wrap="none" rtlCol="0">
            <a:spAutoFit/>
          </a:bodyPr>
          <a:lstStyle/>
          <a:p>
            <a:r>
              <a:rPr lang="en-US" dirty="0"/>
              <a:t>Headline A: US launches air raids in Somalia</a:t>
            </a:r>
          </a:p>
          <a:p>
            <a:endParaRPr lang="en-US" dirty="0"/>
          </a:p>
          <a:p>
            <a:r>
              <a:rPr lang="en-US" dirty="0"/>
              <a:t>Headline B: Somalia says dozens killed in US attack</a:t>
            </a:r>
          </a:p>
          <a:p>
            <a:endParaRPr lang="en-US" dirty="0"/>
          </a:p>
          <a:p>
            <a:r>
              <a:rPr lang="en-US" dirty="0"/>
              <a:t>Headline C: Many dead after US strike in Somalia</a:t>
            </a:r>
          </a:p>
          <a:p>
            <a:endParaRPr lang="en-US" dirty="0"/>
          </a:p>
          <a:p>
            <a:r>
              <a:rPr lang="en-US" dirty="0"/>
              <a:t>Headline D: US Launches New Attacks in Somalia</a:t>
            </a:r>
          </a:p>
          <a:p>
            <a:endParaRPr lang="en-US" dirty="0"/>
          </a:p>
          <a:p>
            <a:r>
              <a:rPr lang="en-US" dirty="0"/>
              <a:t>Headline E: US strikes terrorist targets in Somalia</a:t>
            </a:r>
          </a:p>
        </p:txBody>
      </p:sp>
      <p:sp>
        <p:nvSpPr>
          <p:cNvPr id="7" name="TextBox 6"/>
          <p:cNvSpPr txBox="1"/>
          <p:nvPr/>
        </p:nvSpPr>
        <p:spPr>
          <a:xfrm>
            <a:off x="1295400" y="5791200"/>
            <a:ext cx="6338544" cy="461665"/>
          </a:xfrm>
          <a:prstGeom prst="rect">
            <a:avLst/>
          </a:prstGeom>
          <a:solidFill>
            <a:schemeClr val="accent1"/>
          </a:solidFill>
          <a:ln>
            <a:solidFill>
              <a:schemeClr val="tx1"/>
            </a:solidFill>
          </a:ln>
        </p:spPr>
        <p:txBody>
          <a:bodyPr wrap="none" rtlCol="0">
            <a:spAutoFit/>
          </a:bodyPr>
          <a:lstStyle/>
          <a:p>
            <a:r>
              <a:rPr lang="en-US" dirty="0"/>
              <a:t>Cluster of headlines for an event on Google News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pic>
        <p:nvPicPr>
          <p:cNvPr id="8" name="Picture 7"/>
          <p:cNvPicPr>
            <a:picLocks noChangeAspect="1"/>
          </p:cNvPicPr>
          <p:nvPr/>
        </p:nvPicPr>
        <p:blipFill>
          <a:blip r:embed="rId2"/>
          <a:stretch>
            <a:fillRect/>
          </a:stretch>
        </p:blipFill>
        <p:spPr>
          <a:xfrm>
            <a:off x="762000" y="1905000"/>
            <a:ext cx="7589945" cy="4114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Compression</a:t>
            </a:r>
          </a:p>
        </p:txBody>
      </p:sp>
      <p:pic>
        <p:nvPicPr>
          <p:cNvPr id="3" name="Picture 2"/>
          <p:cNvPicPr>
            <a:picLocks noChangeAspect="1"/>
          </p:cNvPicPr>
          <p:nvPr/>
        </p:nvPicPr>
        <p:blipFill>
          <a:blip r:embed="rId2"/>
          <a:stretch>
            <a:fillRect/>
          </a:stretch>
        </p:blipFill>
        <p:spPr>
          <a:xfrm>
            <a:off x="79879" y="1828800"/>
            <a:ext cx="9064121" cy="3733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5326" y="3105834"/>
            <a:ext cx="5673348" cy="646331"/>
          </a:xfrm>
          <a:prstGeom prst="rect">
            <a:avLst/>
          </a:prstGeom>
          <a:noFill/>
        </p:spPr>
        <p:txBody>
          <a:bodyPr wrap="none" rtlCol="0">
            <a:spAutoFit/>
          </a:bodyPr>
          <a:lstStyle/>
          <a:p>
            <a:r>
              <a:rPr lang="en-US" sz="3600" dirty="0"/>
              <a:t>Natural Language Generation</a:t>
            </a:r>
          </a:p>
        </p:txBody>
      </p:sp>
    </p:spTree>
    <p:extLst>
      <p:ext uri="{BB962C8B-B14F-4D97-AF65-F5344CB8AC3E}">
        <p14:creationId xmlns:p14="http://schemas.microsoft.com/office/powerpoint/2010/main" val="361282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924944"/>
            <a:ext cx="5604494" cy="646331"/>
          </a:xfrm>
          <a:prstGeom prst="rect">
            <a:avLst/>
          </a:prstGeom>
          <a:noFill/>
        </p:spPr>
        <p:txBody>
          <a:bodyPr wrap="none" rtlCol="0">
            <a:spAutoFit/>
          </a:bodyPr>
          <a:lstStyle/>
          <a:p>
            <a:r>
              <a:rPr lang="en-US" sz="3600" dirty="0"/>
              <a:t>Some examples of NLP tasks</a:t>
            </a:r>
          </a:p>
        </p:txBody>
      </p:sp>
    </p:spTree>
    <p:extLst>
      <p:ext uri="{BB962C8B-B14F-4D97-AF65-F5344CB8AC3E}">
        <p14:creationId xmlns:p14="http://schemas.microsoft.com/office/powerpoint/2010/main" val="3360750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4D2EB-F736-8B45-8BE0-00C27F744610}"/>
              </a:ext>
            </a:extLst>
          </p:cNvPr>
          <p:cNvPicPr>
            <a:picLocks noChangeAspect="1"/>
          </p:cNvPicPr>
          <p:nvPr/>
        </p:nvPicPr>
        <p:blipFill>
          <a:blip r:embed="rId2"/>
          <a:stretch>
            <a:fillRect/>
          </a:stretch>
        </p:blipFill>
        <p:spPr>
          <a:xfrm>
            <a:off x="107504" y="188640"/>
            <a:ext cx="8712968" cy="6672858"/>
          </a:xfrm>
          <a:prstGeom prst="rect">
            <a:avLst/>
          </a:prstGeom>
        </p:spPr>
      </p:pic>
      <p:sp>
        <p:nvSpPr>
          <p:cNvPr id="3" name="TextBox 2">
            <a:extLst>
              <a:ext uri="{FF2B5EF4-FFF2-40B4-BE49-F238E27FC236}">
                <a16:creationId xmlns:a16="http://schemas.microsoft.com/office/drawing/2014/main" id="{9DB18225-C041-1840-B2D2-9990CD9FCC41}"/>
              </a:ext>
            </a:extLst>
          </p:cNvPr>
          <p:cNvSpPr txBox="1"/>
          <p:nvPr/>
        </p:nvSpPr>
        <p:spPr>
          <a:xfrm>
            <a:off x="5868144" y="764704"/>
            <a:ext cx="2808312" cy="1569660"/>
          </a:xfrm>
          <a:prstGeom prst="rect">
            <a:avLst/>
          </a:prstGeom>
          <a:solidFill>
            <a:srgbClr val="00B0F0"/>
          </a:solidFill>
        </p:spPr>
        <p:txBody>
          <a:bodyPr wrap="square" rtlCol="0">
            <a:spAutoFit/>
          </a:bodyPr>
          <a:lstStyle/>
          <a:p>
            <a:r>
              <a:rPr lang="en-US" sz="3200" dirty="0"/>
              <a:t>Natural Language Generation</a:t>
            </a:r>
          </a:p>
        </p:txBody>
      </p:sp>
      <p:pic>
        <p:nvPicPr>
          <p:cNvPr id="4" name="Picture 3">
            <a:extLst>
              <a:ext uri="{FF2B5EF4-FFF2-40B4-BE49-F238E27FC236}">
                <a16:creationId xmlns:a16="http://schemas.microsoft.com/office/drawing/2014/main" id="{85EED1A3-BBAF-514F-9A48-8C2E7718DEC2}"/>
              </a:ext>
            </a:extLst>
          </p:cNvPr>
          <p:cNvPicPr>
            <a:picLocks noChangeAspect="1"/>
          </p:cNvPicPr>
          <p:nvPr/>
        </p:nvPicPr>
        <p:blipFill>
          <a:blip r:embed="rId3"/>
          <a:stretch>
            <a:fillRect/>
          </a:stretch>
        </p:blipFill>
        <p:spPr>
          <a:xfrm>
            <a:off x="611560" y="3356992"/>
            <a:ext cx="2561059" cy="3351386"/>
          </a:xfrm>
          <a:prstGeom prst="rect">
            <a:avLst/>
          </a:prstGeom>
        </p:spPr>
      </p:pic>
    </p:spTree>
    <p:extLst>
      <p:ext uri="{BB962C8B-B14F-4D97-AF65-F5344CB8AC3E}">
        <p14:creationId xmlns:p14="http://schemas.microsoft.com/office/powerpoint/2010/main" val="10935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E9CF9-A2D7-C74D-8F64-0DA7F6B770D6}"/>
              </a:ext>
            </a:extLst>
          </p:cNvPr>
          <p:cNvPicPr>
            <a:picLocks noChangeAspect="1"/>
          </p:cNvPicPr>
          <p:nvPr/>
        </p:nvPicPr>
        <p:blipFill>
          <a:blip r:embed="rId2"/>
          <a:stretch>
            <a:fillRect/>
          </a:stretch>
        </p:blipFill>
        <p:spPr>
          <a:xfrm>
            <a:off x="215570" y="1930524"/>
            <a:ext cx="2376155" cy="2996952"/>
          </a:xfrm>
          <a:prstGeom prst="rect">
            <a:avLst/>
          </a:prstGeom>
        </p:spPr>
      </p:pic>
      <p:sp>
        <p:nvSpPr>
          <p:cNvPr id="5" name="Right Arrow 4">
            <a:extLst>
              <a:ext uri="{FF2B5EF4-FFF2-40B4-BE49-F238E27FC236}">
                <a16:creationId xmlns:a16="http://schemas.microsoft.com/office/drawing/2014/main" id="{B8D86AEE-6077-D84B-8AD2-7F2B2FC83582}"/>
              </a:ext>
            </a:extLst>
          </p:cNvPr>
          <p:cNvSpPr/>
          <p:nvPr/>
        </p:nvSpPr>
        <p:spPr bwMode="auto">
          <a:xfrm>
            <a:off x="2717766" y="2938088"/>
            <a:ext cx="864096" cy="98182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TextBox 5">
            <a:extLst>
              <a:ext uri="{FF2B5EF4-FFF2-40B4-BE49-F238E27FC236}">
                <a16:creationId xmlns:a16="http://schemas.microsoft.com/office/drawing/2014/main" id="{396AFEB8-1EEC-2047-B397-75CFEEF95214}"/>
              </a:ext>
            </a:extLst>
          </p:cNvPr>
          <p:cNvSpPr txBox="1"/>
          <p:nvPr/>
        </p:nvSpPr>
        <p:spPr>
          <a:xfrm>
            <a:off x="3594641" y="428177"/>
            <a:ext cx="5358873" cy="6001643"/>
          </a:xfrm>
          <a:prstGeom prst="rect">
            <a:avLst/>
          </a:prstGeom>
          <a:solidFill>
            <a:schemeClr val="bg2">
              <a:lumMod val="60000"/>
              <a:lumOff val="40000"/>
            </a:schemeClr>
          </a:solidFill>
        </p:spPr>
        <p:txBody>
          <a:bodyPr wrap="square" rtlCol="0">
            <a:spAutoFit/>
          </a:bodyPr>
          <a:lstStyle/>
          <a:p>
            <a:r>
              <a:rPr lang="en-US" dirty="0"/>
              <a:t>Primary finding: 23x18 mm nodule in right upper node</a:t>
            </a:r>
          </a:p>
          <a:p>
            <a:endParaRPr lang="en-US" dirty="0"/>
          </a:p>
          <a:p>
            <a:r>
              <a:rPr lang="en-US" dirty="0"/>
              <a:t>Features: Mixed solid and ground glass attenuation. &gt;2cm from carina. No atelectasis. Contains visceral pleura. Satellite micronodule in same lung.</a:t>
            </a:r>
          </a:p>
          <a:p>
            <a:endParaRPr lang="en-US" dirty="0"/>
          </a:p>
          <a:p>
            <a:r>
              <a:rPr lang="en-US" dirty="0"/>
              <a:t>Additional Findings: 15mm right paratracheal node; 10mm subcarinal node. Small right pleural effusion. No visible metastases. Subpleural interstitial fibrosis. </a:t>
            </a:r>
          </a:p>
          <a:p>
            <a:endParaRPr lang="en-US" dirty="0"/>
          </a:p>
          <a:p>
            <a:r>
              <a:rPr lang="en-US" dirty="0"/>
              <a:t>Conclusion: Probable primary lung cancer. Clinical stage: Stage IV. Other differential: Fungal infection.</a:t>
            </a:r>
          </a:p>
        </p:txBody>
      </p:sp>
      <p:sp>
        <p:nvSpPr>
          <p:cNvPr id="7" name="TextBox 6">
            <a:extLst>
              <a:ext uri="{FF2B5EF4-FFF2-40B4-BE49-F238E27FC236}">
                <a16:creationId xmlns:a16="http://schemas.microsoft.com/office/drawing/2014/main" id="{98431FE3-CD20-0846-AF6A-F371969A5581}"/>
              </a:ext>
            </a:extLst>
          </p:cNvPr>
          <p:cNvSpPr txBox="1"/>
          <p:nvPr/>
        </p:nvSpPr>
        <p:spPr>
          <a:xfrm>
            <a:off x="201980" y="188640"/>
            <a:ext cx="2808312" cy="1569660"/>
          </a:xfrm>
          <a:prstGeom prst="rect">
            <a:avLst/>
          </a:prstGeom>
          <a:solidFill>
            <a:srgbClr val="00B0F0"/>
          </a:solidFill>
        </p:spPr>
        <p:txBody>
          <a:bodyPr wrap="square" rtlCol="0">
            <a:spAutoFit/>
          </a:bodyPr>
          <a:lstStyle/>
          <a:p>
            <a:r>
              <a:rPr lang="en-US" sz="3200" dirty="0"/>
              <a:t>Natural Language Generation</a:t>
            </a:r>
          </a:p>
        </p:txBody>
      </p:sp>
    </p:spTree>
    <p:extLst>
      <p:ext uri="{BB962C8B-B14F-4D97-AF65-F5344CB8AC3E}">
        <p14:creationId xmlns:p14="http://schemas.microsoft.com/office/powerpoint/2010/main" val="275887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381000" y="152400"/>
            <a:ext cx="8229600" cy="838200"/>
          </a:xfrm>
          <a:noFill/>
          <a:ln/>
        </p:spPr>
        <p:txBody>
          <a:bodyPr/>
          <a:lstStyle/>
          <a:p>
            <a:r>
              <a:rPr lang="en-US" sz="2400" b="1"/>
              <a:t>Statistical Machine Translation</a:t>
            </a:r>
            <a:endParaRPr lang="en-US" sz="2400"/>
          </a:p>
        </p:txBody>
      </p:sp>
      <p:sp>
        <p:nvSpPr>
          <p:cNvPr id="82947" name="Rectangle 3"/>
          <p:cNvSpPr>
            <a:spLocks noGrp="1" noChangeArrowheads="1"/>
          </p:cNvSpPr>
          <p:nvPr>
            <p:ph type="body" sz="half" idx="1"/>
          </p:nvPr>
        </p:nvSpPr>
        <p:spPr>
          <a:xfrm>
            <a:off x="381000" y="1295400"/>
            <a:ext cx="8229600" cy="457200"/>
          </a:xfrm>
          <a:solidFill>
            <a:schemeClr val="accent1"/>
          </a:solidFill>
          <a:ln>
            <a:solidFill>
              <a:schemeClr val="tx2"/>
            </a:solidFill>
          </a:ln>
        </p:spPr>
        <p:txBody>
          <a:bodyPr/>
          <a:lstStyle/>
          <a:p>
            <a:pPr marL="292100" indent="-292100">
              <a:buFontTx/>
              <a:buNone/>
            </a:pPr>
            <a:r>
              <a:rPr lang="en-US" sz="2000" b="1" dirty="0"/>
              <a:t>SMT</a:t>
            </a:r>
            <a:r>
              <a:rPr lang="en-US" sz="2000" dirty="0"/>
              <a:t> uses </a:t>
            </a:r>
            <a:r>
              <a:rPr lang="en-US" sz="2000" u="sng" dirty="0">
                <a:solidFill>
                  <a:schemeClr val="tx2"/>
                </a:solidFill>
              </a:rPr>
              <a:t>parallel corpora</a:t>
            </a:r>
            <a:r>
              <a:rPr lang="en-US" sz="2000" dirty="0"/>
              <a:t> to automatically learn a translation</a:t>
            </a:r>
            <a:endParaRPr lang="en-US" sz="1800" dirty="0"/>
          </a:p>
        </p:txBody>
      </p:sp>
      <p:sp>
        <p:nvSpPr>
          <p:cNvPr id="82949" name="Text Box 5"/>
          <p:cNvSpPr txBox="1">
            <a:spLocks noChangeArrowheads="1"/>
          </p:cNvSpPr>
          <p:nvPr/>
        </p:nvSpPr>
        <p:spPr bwMode="auto">
          <a:xfrm>
            <a:off x="0" y="2362200"/>
            <a:ext cx="9053513" cy="3113088"/>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p:txBody>
      </p:sp>
      <p:sp>
        <p:nvSpPr>
          <p:cNvPr id="6" name="TextBox 5"/>
          <p:cNvSpPr txBox="1"/>
          <p:nvPr/>
        </p:nvSpPr>
        <p:spPr>
          <a:xfrm>
            <a:off x="990600" y="5791200"/>
            <a:ext cx="6519483" cy="461665"/>
          </a:xfrm>
          <a:prstGeom prst="rect">
            <a:avLst/>
          </a:prstGeom>
          <a:solidFill>
            <a:schemeClr val="accent1"/>
          </a:solidFill>
        </p:spPr>
        <p:txBody>
          <a:bodyPr wrap="none" rtlCol="0">
            <a:spAutoFit/>
          </a:bodyPr>
          <a:lstStyle/>
          <a:p>
            <a:r>
              <a:rPr lang="en-US" dirty="0"/>
              <a:t>Open Source Machine Translation! </a:t>
            </a:r>
            <a:r>
              <a:rPr lang="en-US" dirty="0" err="1"/>
              <a:t>www.statmt.org</a:t>
            </a:r>
            <a:endParaRPr lang="en-US" dirty="0"/>
          </a:p>
        </p:txBody>
      </p:sp>
    </p:spTree>
    <p:extLst>
      <p:ext uri="{BB962C8B-B14F-4D97-AF65-F5344CB8AC3E}">
        <p14:creationId xmlns:p14="http://schemas.microsoft.com/office/powerpoint/2010/main" val="214980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01A8-31DA-2D4D-80D9-CB841F19F456}"/>
              </a:ext>
            </a:extLst>
          </p:cNvPr>
          <p:cNvSpPr>
            <a:spLocks noGrp="1"/>
          </p:cNvSpPr>
          <p:nvPr>
            <p:ph type="title"/>
          </p:nvPr>
        </p:nvSpPr>
        <p:spPr/>
        <p:txBody>
          <a:bodyPr/>
          <a:lstStyle/>
          <a:p>
            <a:r>
              <a:rPr lang="en-US" dirty="0"/>
              <a:t>Machine Translation</a:t>
            </a:r>
          </a:p>
        </p:txBody>
      </p:sp>
      <p:sp>
        <p:nvSpPr>
          <p:cNvPr id="3" name="Rectangle 3">
            <a:extLst>
              <a:ext uri="{FF2B5EF4-FFF2-40B4-BE49-F238E27FC236}">
                <a16:creationId xmlns:a16="http://schemas.microsoft.com/office/drawing/2014/main" id="{A19E8232-8E0F-5443-8B96-643C5613A6F8}"/>
              </a:ext>
            </a:extLst>
          </p:cNvPr>
          <p:cNvSpPr txBox="1">
            <a:spLocks noChangeArrowheads="1"/>
          </p:cNvSpPr>
          <p:nvPr/>
        </p:nvSpPr>
        <p:spPr>
          <a:xfrm>
            <a:off x="1215449" y="1752600"/>
            <a:ext cx="6469478" cy="457200"/>
          </a:xfrm>
          <a:prstGeom prst="rect">
            <a:avLst/>
          </a:prstGeom>
          <a:solidFill>
            <a:schemeClr val="accent1"/>
          </a:solidFill>
          <a:ln>
            <a:solidFill>
              <a:schemeClr val="tx2"/>
            </a:solid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292100" indent="-292100" eaLnBrk="1" hangingPunct="1">
              <a:buFontTx/>
              <a:buNone/>
            </a:pPr>
            <a:r>
              <a:rPr lang="en-US" sz="2000" b="1" kern="0" dirty="0"/>
              <a:t>MT</a:t>
            </a:r>
            <a:r>
              <a:rPr lang="en-US" sz="2000" kern="0" dirty="0"/>
              <a:t> uses </a:t>
            </a:r>
            <a:r>
              <a:rPr lang="en-US" sz="2000" u="sng" kern="0" dirty="0">
                <a:solidFill>
                  <a:schemeClr val="tx2"/>
                </a:solidFill>
              </a:rPr>
              <a:t>parallel corpora</a:t>
            </a:r>
            <a:r>
              <a:rPr lang="en-US" sz="2000" kern="0" dirty="0"/>
              <a:t> to automatically learn a translation</a:t>
            </a:r>
            <a:endParaRPr lang="en-US" sz="1800" kern="0" dirty="0"/>
          </a:p>
        </p:txBody>
      </p:sp>
      <p:sp>
        <p:nvSpPr>
          <p:cNvPr id="4" name="Text Box 5">
            <a:extLst>
              <a:ext uri="{FF2B5EF4-FFF2-40B4-BE49-F238E27FC236}">
                <a16:creationId xmlns:a16="http://schemas.microsoft.com/office/drawing/2014/main" id="{E2C7BDC1-770A-1C43-BE0A-DBEC660C15FB}"/>
              </a:ext>
            </a:extLst>
          </p:cNvPr>
          <p:cNvSpPr txBox="1">
            <a:spLocks noChangeArrowheads="1"/>
          </p:cNvSpPr>
          <p:nvPr/>
        </p:nvSpPr>
        <p:spPr bwMode="auto">
          <a:xfrm>
            <a:off x="90487" y="2580183"/>
            <a:ext cx="9135834" cy="3416320"/>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a:p>
            <a:r>
              <a:rPr lang="en-US" sz="1800" dirty="0" err="1">
                <a:solidFill>
                  <a:schemeClr val="accent2"/>
                </a:solidFill>
                <a:latin typeface="Arial" charset="0"/>
                <a:ea typeface="ＭＳ Ｐゴシック" charset="-128"/>
                <a:cs typeface="ＭＳ Ｐゴシック" charset="-128"/>
              </a:rPr>
              <a:t>Hn</a:t>
            </a:r>
            <a:r>
              <a:rPr lang="en-US" sz="1800" dirty="0">
                <a:solidFill>
                  <a:schemeClr val="accent2"/>
                </a:solidFill>
                <a:latin typeface="Arial" charset="0"/>
                <a:ea typeface="ＭＳ Ｐゴシック" charset="-128"/>
                <a:cs typeface="ＭＳ Ｐゴシック" charset="-128"/>
              </a:rPr>
              <a:t>: different human translators</a:t>
            </a:r>
          </a:p>
        </p:txBody>
      </p:sp>
      <p:sp>
        <p:nvSpPr>
          <p:cNvPr id="5" name="TextBox 4">
            <a:extLst>
              <a:ext uri="{FF2B5EF4-FFF2-40B4-BE49-F238E27FC236}">
                <a16:creationId xmlns:a16="http://schemas.microsoft.com/office/drawing/2014/main" id="{EBB31AE7-676F-6246-B353-18C0B532DE48}"/>
              </a:ext>
            </a:extLst>
          </p:cNvPr>
          <p:cNvSpPr txBox="1"/>
          <p:nvPr/>
        </p:nvSpPr>
        <p:spPr>
          <a:xfrm>
            <a:off x="1475656" y="6063655"/>
            <a:ext cx="5949064" cy="461665"/>
          </a:xfrm>
          <a:prstGeom prst="rect">
            <a:avLst/>
          </a:prstGeom>
          <a:solidFill>
            <a:schemeClr val="accent1"/>
          </a:solidFill>
        </p:spPr>
        <p:txBody>
          <a:bodyPr wrap="none" rtlCol="0">
            <a:spAutoFit/>
          </a:bodyPr>
          <a:lstStyle/>
          <a:p>
            <a:r>
              <a:rPr lang="en-US" dirty="0"/>
              <a:t>Open Source Machine Translation! </a:t>
            </a:r>
            <a:r>
              <a:rPr lang="en-US" dirty="0" err="1">
                <a:hlinkClick r:id="rId2"/>
              </a:rPr>
              <a:t>openmt.net</a:t>
            </a:r>
            <a:endParaRPr lang="en-US" dirty="0"/>
          </a:p>
        </p:txBody>
      </p:sp>
    </p:spTree>
    <p:extLst>
      <p:ext uri="{BB962C8B-B14F-4D97-AF65-F5344CB8AC3E}">
        <p14:creationId xmlns:p14="http://schemas.microsoft.com/office/powerpoint/2010/main" val="3061077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6F47-2F4C-274C-AF28-1230B2A6B31B}"/>
              </a:ext>
            </a:extLst>
          </p:cNvPr>
          <p:cNvSpPr>
            <a:spLocks noGrp="1"/>
          </p:cNvSpPr>
          <p:nvPr>
            <p:ph type="title"/>
          </p:nvPr>
        </p:nvSpPr>
        <p:spPr/>
        <p:txBody>
          <a:bodyPr/>
          <a:lstStyle/>
          <a:p>
            <a:r>
              <a:rPr lang="en-US" dirty="0"/>
              <a:t>Chatbots and Dialog Agents</a:t>
            </a:r>
          </a:p>
        </p:txBody>
      </p:sp>
      <p:sp>
        <p:nvSpPr>
          <p:cNvPr id="4" name="TextBox 3">
            <a:extLst>
              <a:ext uri="{FF2B5EF4-FFF2-40B4-BE49-F238E27FC236}">
                <a16:creationId xmlns:a16="http://schemas.microsoft.com/office/drawing/2014/main" id="{92636AB7-A9AA-4546-9862-DBAD766D608F}"/>
              </a:ext>
            </a:extLst>
          </p:cNvPr>
          <p:cNvSpPr txBox="1"/>
          <p:nvPr/>
        </p:nvSpPr>
        <p:spPr>
          <a:xfrm>
            <a:off x="3680719" y="6309320"/>
            <a:ext cx="4347665" cy="307777"/>
          </a:xfrm>
          <a:prstGeom prst="rect">
            <a:avLst/>
          </a:prstGeom>
          <a:noFill/>
        </p:spPr>
        <p:txBody>
          <a:bodyPr wrap="none" rtlCol="0">
            <a:spAutoFit/>
          </a:bodyPr>
          <a:lstStyle/>
          <a:p>
            <a:r>
              <a:rPr lang="en-CA" sz="1400" dirty="0">
                <a:hlinkClick r:id="rId2"/>
              </a:rPr>
              <a:t>https://github.com/rkadlec/ubuntu-ranking-dataset-creator</a:t>
            </a:r>
            <a:endParaRPr lang="en-US" sz="1400" dirty="0"/>
          </a:p>
        </p:txBody>
      </p:sp>
      <p:pic>
        <p:nvPicPr>
          <p:cNvPr id="5" name="Picture 4">
            <a:extLst>
              <a:ext uri="{FF2B5EF4-FFF2-40B4-BE49-F238E27FC236}">
                <a16:creationId xmlns:a16="http://schemas.microsoft.com/office/drawing/2014/main" id="{DF18C16A-B872-D14F-BF5B-EFB2F0AE1387}"/>
              </a:ext>
            </a:extLst>
          </p:cNvPr>
          <p:cNvPicPr>
            <a:picLocks noChangeAspect="1"/>
          </p:cNvPicPr>
          <p:nvPr/>
        </p:nvPicPr>
        <p:blipFill>
          <a:blip r:embed="rId3"/>
          <a:stretch>
            <a:fillRect/>
          </a:stretch>
        </p:blipFill>
        <p:spPr>
          <a:xfrm>
            <a:off x="852686" y="1484784"/>
            <a:ext cx="7438627" cy="4824536"/>
          </a:xfrm>
          <a:prstGeom prst="rect">
            <a:avLst/>
          </a:prstGeom>
        </p:spPr>
      </p:pic>
    </p:spTree>
    <p:extLst>
      <p:ext uri="{BB962C8B-B14F-4D97-AF65-F5344CB8AC3E}">
        <p14:creationId xmlns:p14="http://schemas.microsoft.com/office/powerpoint/2010/main" val="167221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Paraphrasing</a:t>
            </a:r>
          </a:p>
        </p:txBody>
      </p:sp>
      <p:sp>
        <p:nvSpPr>
          <p:cNvPr id="3" name="TextBox 2"/>
          <p:cNvSpPr txBox="1"/>
          <p:nvPr/>
        </p:nvSpPr>
        <p:spPr>
          <a:xfrm>
            <a:off x="0" y="2339876"/>
            <a:ext cx="9144000" cy="2308324"/>
          </a:xfrm>
          <a:prstGeom prst="rect">
            <a:avLst/>
          </a:prstGeom>
          <a:noFill/>
        </p:spPr>
        <p:txBody>
          <a:bodyPr wrap="square" rtlCol="0">
            <a:spAutoFit/>
          </a:bodyPr>
          <a:lstStyle/>
          <a:p>
            <a:pPr>
              <a:buFont typeface="Wingdings" charset="2"/>
              <a:buChar char="§"/>
            </a:pPr>
            <a:r>
              <a:rPr lang="en-US" sz="2000" dirty="0"/>
              <a:t> open borders imply increasing racial fragmentation in </a:t>
            </a:r>
            <a:r>
              <a:rPr lang="en-US" sz="2000" b="1" i="1" dirty="0" err="1"/>
              <a:t>european</a:t>
            </a:r>
            <a:r>
              <a:rPr lang="en-US" sz="2000" b="1" i="1" dirty="0"/>
              <a:t> countries</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a:t>the countries of </a:t>
            </a:r>
            <a:r>
              <a:rPr lang="en-US" sz="2000" i="1" dirty="0" err="1"/>
              <a:t>europe</a:t>
            </a:r>
            <a:r>
              <a:rPr lang="en-US" sz="2000" dirty="0"/>
              <a:t> .</a:t>
            </a:r>
          </a:p>
          <a:p>
            <a:pPr>
              <a:buFont typeface="Wingdings" charset="2"/>
              <a:buChar char="§"/>
            </a:pPr>
            <a:r>
              <a:rPr lang="en-US" sz="2000" dirty="0"/>
              <a:t> open borders imply increasing racial fragmentation in </a:t>
            </a:r>
            <a:r>
              <a:rPr lang="en-US" sz="2000" i="1" dirty="0" err="1"/>
              <a:t>european</a:t>
            </a:r>
            <a:r>
              <a:rPr lang="en-US" sz="2000" i="1" dirty="0"/>
              <a:t> states </a:t>
            </a:r>
            <a:r>
              <a:rPr lang="en-US" sz="2000" dirty="0"/>
              <a:t>.</a:t>
            </a:r>
          </a:p>
          <a:p>
            <a:pPr>
              <a:buFont typeface="Wingdings" charset="2"/>
              <a:buChar char="§"/>
            </a:pPr>
            <a:r>
              <a:rPr lang="en-US" sz="2000" dirty="0"/>
              <a:t> open borders imply increasing racial fragmentation in </a:t>
            </a:r>
            <a:r>
              <a:rPr lang="en-US" sz="2000" i="1" dirty="0" err="1"/>
              <a:t>europe</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err="1"/>
              <a:t>european</a:t>
            </a:r>
            <a:r>
              <a:rPr lang="en-US" sz="2000" i="1" dirty="0"/>
              <a:t> nations </a:t>
            </a:r>
            <a:r>
              <a:rPr lang="en-US" sz="2000" dirty="0"/>
              <a:t>.</a:t>
            </a:r>
          </a:p>
          <a:p>
            <a:pPr>
              <a:buFont typeface="Wingdings" charset="2"/>
              <a:buChar char="§"/>
            </a:pPr>
            <a:r>
              <a:rPr lang="en-US" sz="2000" dirty="0"/>
              <a:t> open borders imply increasing racial fragmentation in </a:t>
            </a:r>
            <a:r>
              <a:rPr lang="en-US" sz="2000" i="1" dirty="0"/>
              <a:t>the </a:t>
            </a:r>
            <a:r>
              <a:rPr lang="en-US" sz="2000" i="1" dirty="0" err="1"/>
              <a:t>european</a:t>
            </a:r>
            <a:r>
              <a:rPr lang="en-US" sz="2000" i="1" dirty="0"/>
              <a:t> countries</a:t>
            </a:r>
            <a:r>
              <a:rPr lang="en-US" sz="2000" dirty="0"/>
              <a:t> .</a:t>
            </a:r>
          </a:p>
          <a:p>
            <a:pPr>
              <a:buFont typeface="Wingdings" charset="2"/>
              <a:buChar char="§"/>
            </a:pPr>
            <a:endParaRPr lang="en-US" sz="2000" dirty="0"/>
          </a:p>
        </p:txBody>
      </p:sp>
      <p:sp>
        <p:nvSpPr>
          <p:cNvPr id="4" name="TextBox 3"/>
          <p:cNvSpPr txBox="1"/>
          <p:nvPr/>
        </p:nvSpPr>
        <p:spPr>
          <a:xfrm>
            <a:off x="533400" y="4724400"/>
            <a:ext cx="3697346" cy="461665"/>
          </a:xfrm>
          <a:prstGeom prst="rect">
            <a:avLst/>
          </a:prstGeom>
          <a:solidFill>
            <a:schemeClr val="accent1"/>
          </a:solidFill>
          <a:ln>
            <a:solidFill>
              <a:schemeClr val="tx1"/>
            </a:solidFill>
          </a:ln>
        </p:spPr>
        <p:txBody>
          <a:bodyPr wrap="none" rtlCol="0">
            <a:spAutoFit/>
          </a:bodyPr>
          <a:lstStyle/>
          <a:p>
            <a:r>
              <a:rPr lang="en-US" dirty="0"/>
              <a:t>Why is paraphrasing useful?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88123" y="3105834"/>
            <a:ext cx="3967753" cy="646331"/>
          </a:xfrm>
          <a:prstGeom prst="rect">
            <a:avLst/>
          </a:prstGeom>
          <a:noFill/>
        </p:spPr>
        <p:txBody>
          <a:bodyPr wrap="none" rtlCol="0">
            <a:spAutoFit/>
          </a:bodyPr>
          <a:lstStyle/>
          <a:p>
            <a:r>
              <a:rPr lang="en-US" sz="3600" dirty="0"/>
              <a:t>Sentiment Detection</a:t>
            </a:r>
          </a:p>
        </p:txBody>
      </p:sp>
    </p:spTree>
    <p:extLst>
      <p:ext uri="{BB962C8B-B14F-4D97-AF65-F5344CB8AC3E}">
        <p14:creationId xmlns:p14="http://schemas.microsoft.com/office/powerpoint/2010/main" val="1881309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228600" y="3048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52400" y="1524000"/>
            <a:ext cx="2602245" cy="461665"/>
          </a:xfrm>
          <a:prstGeom prst="rect">
            <a:avLst/>
          </a:prstGeom>
          <a:solidFill>
            <a:schemeClr val="accent1"/>
          </a:solidFill>
        </p:spPr>
        <p:txBody>
          <a:bodyPr wrap="none" rtlCol="0">
            <a:spAutoFit/>
          </a:bodyPr>
          <a:lstStyle/>
          <a:p>
            <a:r>
              <a:rPr lang="en-US" dirty="0"/>
              <a:t>10 Happiest Tweets</a:t>
            </a:r>
          </a:p>
        </p:txBody>
      </p:sp>
      <p:sp>
        <p:nvSpPr>
          <p:cNvPr id="8" name="TextBox 7"/>
          <p:cNvSpPr txBox="1"/>
          <p:nvPr/>
        </p:nvSpPr>
        <p:spPr>
          <a:xfrm>
            <a:off x="228600" y="10668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087463"/>
            <a:ext cx="9144000" cy="4770537"/>
          </a:xfrm>
          <a:prstGeom prst="rect">
            <a:avLst/>
          </a:prstGeom>
          <a:noFill/>
        </p:spPr>
        <p:txBody>
          <a:bodyPr wrap="square" rtlCol="0">
            <a:spAutoFit/>
          </a:bodyPr>
          <a:lstStyle/>
          <a:p>
            <a:pPr>
              <a:buFont typeface="Wingdings" charset="2"/>
              <a:buChar char="§"/>
            </a:pPr>
            <a:r>
              <a:rPr lang="en-US" sz="1600" dirty="0"/>
              <a:t>@WRiTExMiND no doubt! &lt;--guess who I got tht from? Bwahaha anyway doe I like surprising people it's </a:t>
            </a:r>
            <a:r>
              <a:rPr lang="en-US" sz="1600" dirty="0" err="1"/>
              <a:t>kinda</a:t>
            </a:r>
            <a:r>
              <a:rPr lang="en-US" sz="1600" dirty="0"/>
              <a:t> my thing so </a:t>
            </a:r>
            <a:r>
              <a:rPr lang="en-US" sz="1600" dirty="0" err="1"/>
              <a:t>ur</a:t>
            </a:r>
            <a:r>
              <a:rPr lang="en-US" sz="1600" dirty="0"/>
              <a:t> welcome! And hi :)</a:t>
            </a:r>
          </a:p>
          <a:p>
            <a:pPr>
              <a:buFont typeface="Wingdings" charset="2"/>
              <a:buChar char="§"/>
            </a:pPr>
            <a:r>
              <a:rPr lang="en-US" sz="1600" dirty="0"/>
              <a:t>@</a:t>
            </a:r>
            <a:r>
              <a:rPr lang="en-US" sz="1600" dirty="0" err="1"/>
              <a:t>skvillain</a:t>
            </a:r>
            <a:r>
              <a:rPr lang="en-US" sz="1600" dirty="0"/>
              <a:t> </a:t>
            </a:r>
            <a:r>
              <a:rPr lang="en-US" sz="1600" dirty="0" err="1"/>
              <a:t>yeh</a:t>
            </a:r>
            <a:r>
              <a:rPr lang="en-US" sz="1600" dirty="0"/>
              <a:t> wiz is dope, got his own </a:t>
            </a:r>
            <a:r>
              <a:rPr lang="en-US" sz="1600" dirty="0" err="1"/>
              <a:t>lil</a:t>
            </a:r>
            <a:r>
              <a:rPr lang="en-US" sz="1600" dirty="0"/>
              <a:t> wave </a:t>
            </a:r>
            <a:r>
              <a:rPr lang="en-US" sz="1600" dirty="0" err="1"/>
              <a:t>poppin</a:t>
            </a:r>
            <a:r>
              <a:rPr lang="en-US" sz="1600" dirty="0"/>
              <a:t>! I'm </a:t>
            </a:r>
            <a:r>
              <a:rPr lang="en-US" sz="1600" dirty="0" err="1"/>
              <a:t>fuccin</a:t>
            </a:r>
            <a:r>
              <a:rPr lang="en-US" sz="1600" dirty="0"/>
              <a:t> </a:t>
            </a:r>
            <a:r>
              <a:rPr lang="en-US" sz="1600" dirty="0" err="1"/>
              <a:t>wid</a:t>
            </a:r>
            <a:r>
              <a:rPr lang="en-US" sz="1600" dirty="0"/>
              <a:t> big </a:t>
            </a:r>
            <a:r>
              <a:rPr lang="en-US" sz="1600" dirty="0" err="1"/>
              <a:t>sean</a:t>
            </a:r>
            <a:r>
              <a:rPr lang="en-US" sz="1600" dirty="0"/>
              <a:t> too he signed to </a:t>
            </a:r>
            <a:r>
              <a:rPr lang="en-US" sz="1600" dirty="0" err="1"/>
              <a:t>kanye</a:t>
            </a:r>
            <a:r>
              <a:rPr lang="en-US" sz="1600" dirty="0"/>
              <a:t> label </a:t>
            </a:r>
            <a:r>
              <a:rPr lang="en-US" sz="1600" dirty="0" err="1"/>
              <a:t>g.o.o.d</a:t>
            </a:r>
            <a:r>
              <a:rPr lang="en-US" sz="1600" dirty="0"/>
              <a:t> music</a:t>
            </a:r>
          </a:p>
          <a:p>
            <a:pPr>
              <a:buFont typeface="Wingdings" charset="2"/>
              <a:buChar char="§"/>
            </a:pPr>
            <a:r>
              <a:rPr lang="en-US" sz="1600" dirty="0"/>
              <a:t>And @</a:t>
            </a:r>
            <a:r>
              <a:rPr lang="en-US" sz="1600" dirty="0" err="1"/>
              <a:t>pumahbeatz</a:t>
            </a:r>
            <a:r>
              <a:rPr lang="en-US" sz="1600" dirty="0"/>
              <a:t> opened for @</a:t>
            </a:r>
            <a:r>
              <a:rPr lang="en-US" sz="1600" dirty="0" err="1"/>
              <a:t>MarshaAmbrosius</a:t>
            </a:r>
            <a:r>
              <a:rPr lang="en-US" sz="1600" dirty="0"/>
              <a:t> &amp; blazed! So proud of him! Go bro! &amp; Marsha was absolutely amazing! Awesome night all around. =)</a:t>
            </a:r>
          </a:p>
          <a:p>
            <a:pPr>
              <a:buFont typeface="Wingdings" charset="2"/>
              <a:buChar char="§"/>
            </a:pPr>
            <a:r>
              <a:rPr lang="en-US" sz="1600" dirty="0"/>
              <a:t>Awesome! RT @</a:t>
            </a:r>
            <a:r>
              <a:rPr lang="en-US" sz="1600" dirty="0" err="1"/>
              <a:t>robscoms</a:t>
            </a:r>
            <a:r>
              <a:rPr lang="en-US" sz="1600" dirty="0"/>
              <a:t>: Great 24 hours with nephews. Watched </a:t>
            </a:r>
            <a:r>
              <a:rPr lang="en-US" sz="1600" dirty="0" err="1"/>
              <a:t>Tron</a:t>
            </a:r>
            <a:r>
              <a:rPr lang="en-US" sz="1600" dirty="0"/>
              <a:t>, homemade </a:t>
            </a:r>
            <a:r>
              <a:rPr lang="en-US" sz="1600" dirty="0" err="1"/>
              <a:t>mac</a:t>
            </a:r>
            <a:r>
              <a:rPr lang="en-US" sz="1600" dirty="0"/>
              <a:t> &amp; cheese for dinner, </a:t>
            </a:r>
            <a:r>
              <a:rPr lang="en-US" sz="1600" dirty="0" err="1"/>
              <a:t>Wii</a:t>
            </a:r>
            <a:r>
              <a:rPr lang="en-US" sz="1600" dirty="0"/>
              <a:t>, pancakes &amp; Despicable Me this am!</a:t>
            </a:r>
          </a:p>
          <a:p>
            <a:pPr>
              <a:buFont typeface="Wingdings" charset="2"/>
              <a:buChar char="§"/>
            </a:pPr>
            <a:r>
              <a:rPr lang="en-US" sz="1600" dirty="0"/>
              <a:t>Good Morning 2 U Too RT @mzmonique718: </a:t>
            </a:r>
            <a:r>
              <a:rPr lang="en-US" sz="1600" dirty="0" err="1"/>
              <a:t>Morningggg</a:t>
            </a:r>
            <a:r>
              <a:rPr lang="en-US" sz="1600" dirty="0"/>
              <a:t> </a:t>
            </a:r>
            <a:r>
              <a:rPr lang="en-US" sz="1600" dirty="0" err="1"/>
              <a:t>twitt</a:t>
            </a:r>
            <a:r>
              <a:rPr lang="en-US" sz="1600" dirty="0"/>
              <a:t> birds!...up and getting ready for church...have a good day and LETS GO GIANTS!</a:t>
            </a:r>
          </a:p>
          <a:p>
            <a:pPr>
              <a:buFont typeface="Wingdings" charset="2"/>
              <a:buChar char="§"/>
            </a:pPr>
            <a:r>
              <a:rPr lang="en-US" sz="1600" dirty="0" err="1"/>
              <a:t>Goodmorning</a:t>
            </a:r>
            <a:r>
              <a:rPr lang="en-US" sz="1600" dirty="0"/>
              <a:t> #</a:t>
            </a:r>
            <a:r>
              <a:rPr lang="en-US" sz="1600" dirty="0" err="1"/>
              <a:t>cleveland</a:t>
            </a:r>
            <a:r>
              <a:rPr lang="en-US" sz="1600" dirty="0"/>
              <a:t>, have a blessed day stay focused and be productive and thank god for life</a:t>
            </a:r>
          </a:p>
          <a:p>
            <a:pPr>
              <a:buFont typeface="Wingdings" charset="2"/>
              <a:buChar char="§"/>
            </a:pPr>
            <a:r>
              <a:rPr lang="en-US" sz="1600" dirty="0"/>
              <a:t>AMEN!!!&gt;&gt;&gt;RT @</a:t>
            </a:r>
            <a:r>
              <a:rPr lang="en-US" sz="1600" dirty="0" err="1"/>
              <a:t>DrSanlare</a:t>
            </a:r>
            <a:r>
              <a:rPr lang="en-US" sz="1600" dirty="0"/>
              <a:t>: Daddy looks </a:t>
            </a:r>
            <a:r>
              <a:rPr lang="en-US" sz="1600" dirty="0" err="1"/>
              <a:t>soooo</a:t>
            </a:r>
            <a:r>
              <a:rPr lang="en-US" sz="1600" dirty="0"/>
              <a:t> good!!! God is amazing! To GOD be the glory and victory #</a:t>
            </a:r>
            <a:r>
              <a:rPr lang="en-US" sz="1600" dirty="0" err="1"/>
              <a:t>TeamJesus</a:t>
            </a:r>
            <a:r>
              <a:rPr lang="en-US" sz="1600" dirty="0"/>
              <a:t> Glad I serve an awesome God</a:t>
            </a:r>
          </a:p>
          <a:p>
            <a:pPr>
              <a:buFont typeface="Wingdings" charset="2"/>
              <a:buChar char="§"/>
            </a:pPr>
            <a:r>
              <a:rPr lang="en-US" sz="1600" dirty="0"/>
              <a:t>AGREED!! RT @</a:t>
            </a:r>
            <a:r>
              <a:rPr lang="en-US" sz="1600" dirty="0" err="1"/>
              <a:t>ILoveElizCruz</a:t>
            </a:r>
            <a:r>
              <a:rPr lang="en-US" sz="1600" dirty="0"/>
              <a:t>: Amen to </a:t>
            </a:r>
            <a:r>
              <a:rPr lang="en-US" sz="1600" dirty="0" err="1"/>
              <a:t>dat</a:t>
            </a:r>
            <a:r>
              <a:rPr lang="en-US" sz="1600" dirty="0"/>
              <a:t>... We're some awesome people! RT @</a:t>
            </a:r>
            <a:r>
              <a:rPr lang="en-US" sz="1600" dirty="0" err="1"/>
              <a:t>itsVonnell_Mars</a:t>
            </a:r>
            <a:r>
              <a:rPr lang="en-US" sz="1600" dirty="0"/>
              <a:t>: @</a:t>
            </a:r>
            <a:r>
              <a:rPr lang="en-US" sz="1600" dirty="0" err="1"/>
              <a:t>ILoveElizCruz</a:t>
            </a:r>
            <a:r>
              <a:rPr lang="en-US" sz="1600" dirty="0"/>
              <a:t> </a:t>
            </a:r>
            <a:r>
              <a:rPr lang="en-US" sz="1600" dirty="0" err="1"/>
              <a:t>gotta</a:t>
            </a:r>
            <a:r>
              <a:rPr lang="en-US" sz="1600" dirty="0"/>
              <a:t> love my sign </a:t>
            </a:r>
            <a:r>
              <a:rPr lang="en-US" sz="1600" dirty="0" err="1"/>
              <a:t>lol</a:t>
            </a:r>
            <a:endParaRPr lang="en-US" sz="1600" dirty="0"/>
          </a:p>
          <a:p>
            <a:pPr>
              <a:buFont typeface="Wingdings" charset="2"/>
              <a:buChar char="§"/>
            </a:pPr>
            <a:r>
              <a:rPr lang="en-US" sz="1600" dirty="0"/>
              <a:t>#word thanks! :) RT @Steph0e: @</a:t>
            </a:r>
            <a:r>
              <a:rPr lang="en-US" sz="1600" dirty="0" err="1"/>
              <a:t>IBtunes</a:t>
            </a:r>
            <a:r>
              <a:rPr lang="en-US" sz="1600" dirty="0"/>
              <a:t> </a:t>
            </a:r>
            <a:r>
              <a:rPr lang="en-US" sz="1600" dirty="0" err="1"/>
              <a:t>HAppy</a:t>
            </a:r>
            <a:r>
              <a:rPr lang="en-US" sz="1600" dirty="0"/>
              <a:t> Birthday love!!! =) still a fan of </a:t>
            </a:r>
            <a:r>
              <a:rPr lang="en-US" sz="1600" dirty="0" err="1"/>
              <a:t>ya</a:t>
            </a:r>
            <a:r>
              <a:rPr lang="en-US" sz="1600" dirty="0"/>
              <a:t> movement... </a:t>
            </a:r>
            <a:r>
              <a:rPr lang="en-US" sz="1600" dirty="0" err="1"/>
              <a:t>yay</a:t>
            </a:r>
            <a:r>
              <a:rPr lang="en-US" sz="1600" dirty="0"/>
              <a:t> you get another year to be dope!!! YES!!</a:t>
            </a:r>
          </a:p>
          <a:p>
            <a:pPr>
              <a:buFont typeface="Wingdings" charset="2"/>
              <a:buChar char="§"/>
            </a:pPr>
            <a:r>
              <a:rPr lang="en-US" sz="1600" dirty="0"/>
              <a:t>Happy </a:t>
            </a:r>
            <a:r>
              <a:rPr lang="en-US" sz="1600" dirty="0" err="1"/>
              <a:t>bday</a:t>
            </a:r>
            <a:r>
              <a:rPr lang="en-US" sz="1600" dirty="0"/>
              <a:t> </a:t>
            </a:r>
            <a:r>
              <a:rPr lang="en-US" sz="1600" dirty="0" err="1"/>
              <a:t>isaannRT</a:t>
            </a:r>
            <a:r>
              <a:rPr lang="en-US" sz="1600" dirty="0"/>
              <a:t> @</a:t>
            </a:r>
            <a:r>
              <a:rPr lang="en-US" sz="1600" dirty="0" err="1"/>
              <a:t>isan_coy</a:t>
            </a:r>
            <a:r>
              <a:rPr lang="en-US" sz="1600" dirty="0"/>
              <a:t>: </a:t>
            </a:r>
            <a:r>
              <a:rPr lang="en-US" sz="1600" dirty="0" err="1"/>
              <a:t>Selamatt</a:t>
            </a:r>
            <a:r>
              <a:rPr lang="en-US" sz="1600" dirty="0"/>
              <a:t> </a:t>
            </a:r>
            <a:r>
              <a:rPr lang="en-US" sz="1600" dirty="0" err="1"/>
              <a:t>ulang</a:t>
            </a:r>
            <a:r>
              <a:rPr lang="en-US" sz="1600" dirty="0"/>
              <a:t> </a:t>
            </a:r>
            <a:r>
              <a:rPr lang="en-US" sz="1600" dirty="0" err="1"/>
              <a:t>tahun</a:t>
            </a:r>
            <a:r>
              <a:rPr lang="en-US" sz="1600" dirty="0"/>
              <a:t> </a:t>
            </a:r>
            <a:r>
              <a:rPr lang="en-US" sz="1600" dirty="0" err="1"/>
              <a:t>yaaa</a:t>
            </a:r>
            <a:r>
              <a:rPr lang="en-US" sz="1600" dirty="0"/>
              <a:t> RT @</a:t>
            </a:r>
            <a:r>
              <a:rPr lang="en-US" sz="1600" dirty="0" err="1"/>
              <a:t>Phitz_bow</a:t>
            </a:r>
            <a:r>
              <a:rPr lang="en-US" sz="1600" dirty="0"/>
              <a:t>: </a:t>
            </a:r>
            <a:r>
              <a:rPr lang="en-US" sz="1600" dirty="0" err="1"/>
              <a:t>Selamat</a:t>
            </a:r>
            <a:r>
              <a:rPr lang="en-US" sz="1600" dirty="0"/>
              <a:t> </a:t>
            </a:r>
            <a:r>
              <a:rPr lang="en-US" sz="1600" dirty="0" err="1"/>
              <a:t>siangg</a:t>
            </a:r>
            <a:r>
              <a:rPr lang="en-US" sz="1600" dirty="0"/>
              <a:t> RT @</a:t>
            </a:r>
            <a:r>
              <a:rPr lang="en-US" sz="1600" dirty="0" err="1"/>
              <a:t>isan_coy</a:t>
            </a:r>
            <a:r>
              <a:rPr lang="en-US" sz="1600" dirty="0"/>
              <a:t>: </a:t>
            </a:r>
            <a:r>
              <a:rPr lang="en-US" sz="1600" dirty="0" err="1"/>
              <a:t>Slamat</a:t>
            </a:r>
            <a:r>
              <a:rPr lang="en-US" sz="1600" dirty="0"/>
              <a:t> </a:t>
            </a:r>
            <a:r>
              <a:rPr lang="en-US" sz="1600" dirty="0" err="1"/>
              <a:t>pagiiii</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304800" y="2286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25161" y="1671935"/>
            <a:ext cx="2465639" cy="461665"/>
          </a:xfrm>
          <a:prstGeom prst="rect">
            <a:avLst/>
          </a:prstGeom>
          <a:solidFill>
            <a:schemeClr val="accent1"/>
          </a:solidFill>
        </p:spPr>
        <p:txBody>
          <a:bodyPr wrap="none" rtlCol="0">
            <a:spAutoFit/>
          </a:bodyPr>
          <a:lstStyle/>
          <a:p>
            <a:r>
              <a:rPr lang="en-US" dirty="0"/>
              <a:t>10 Saddest Tweets</a:t>
            </a:r>
          </a:p>
        </p:txBody>
      </p:sp>
      <p:sp>
        <p:nvSpPr>
          <p:cNvPr id="8" name="TextBox 7"/>
          <p:cNvSpPr txBox="1"/>
          <p:nvPr/>
        </p:nvSpPr>
        <p:spPr>
          <a:xfrm>
            <a:off x="228600" y="11430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362200"/>
            <a:ext cx="9144000" cy="3293209"/>
          </a:xfrm>
          <a:prstGeom prst="rect">
            <a:avLst/>
          </a:prstGeom>
          <a:noFill/>
        </p:spPr>
        <p:txBody>
          <a:bodyPr wrap="square" rtlCol="0">
            <a:spAutoFit/>
          </a:bodyPr>
          <a:lstStyle/>
          <a:p>
            <a:pPr>
              <a:buFont typeface="Wingdings" charset="2"/>
              <a:buChar char="§"/>
            </a:pPr>
            <a:r>
              <a:rPr lang="en-US" sz="1600" dirty="0"/>
              <a:t>Migraine, sore throat, cough &amp; stomach pains. Why me God?</a:t>
            </a:r>
          </a:p>
          <a:p>
            <a:pPr>
              <a:buFont typeface="Wingdings" charset="2"/>
              <a:buChar char="§"/>
            </a:pPr>
            <a:r>
              <a:rPr lang="en-US" sz="1600" dirty="0" err="1"/>
              <a:t>Ik</a:t>
            </a:r>
            <a:r>
              <a:rPr lang="en-US" sz="1600" dirty="0"/>
              <a:t> </a:t>
            </a:r>
            <a:r>
              <a:rPr lang="en-US" sz="1600" dirty="0" err="1"/>
              <a:t>moet</a:t>
            </a:r>
            <a:r>
              <a:rPr lang="en-US" sz="1600" dirty="0"/>
              <a:t> </a:t>
            </a:r>
            <a:r>
              <a:rPr lang="en-US" sz="1600" dirty="0" err="1"/>
              <a:t>werken</a:t>
            </a:r>
            <a:r>
              <a:rPr lang="en-US" sz="1600" dirty="0"/>
              <a:t> </a:t>
            </a:r>
            <a:r>
              <a:rPr lang="en-US" sz="1600" dirty="0" err="1"/>
              <a:t>omg</a:t>
            </a:r>
            <a:r>
              <a:rPr lang="en-US" sz="1600" dirty="0"/>
              <a:t> !! </a:t>
            </a:r>
            <a:r>
              <a:rPr lang="en-US" sz="1600" dirty="0" err="1"/>
              <a:t>Ik</a:t>
            </a:r>
            <a:r>
              <a:rPr lang="en-US" sz="1600" dirty="0"/>
              <a:t> </a:t>
            </a:r>
            <a:r>
              <a:rPr lang="en-US" sz="1600" dirty="0" err="1"/>
              <a:t>lig</a:t>
            </a:r>
            <a:r>
              <a:rPr lang="en-US" sz="1600" dirty="0"/>
              <a:t> </a:t>
            </a:r>
            <a:r>
              <a:rPr lang="en-US" sz="1600" dirty="0" err="1"/>
              <a:t>nog</a:t>
            </a:r>
            <a:r>
              <a:rPr lang="en-US" sz="1600" dirty="0"/>
              <a:t> in bed en </a:t>
            </a:r>
            <a:r>
              <a:rPr lang="en-US" sz="1600" dirty="0" err="1"/>
              <a:t>ben</a:t>
            </a:r>
            <a:r>
              <a:rPr lang="en-US" sz="1600" dirty="0"/>
              <a:t> </a:t>
            </a:r>
            <a:r>
              <a:rPr lang="en-US" sz="1600" dirty="0" err="1"/>
              <a:t>zo</a:t>
            </a:r>
            <a:r>
              <a:rPr lang="en-US" sz="1600" dirty="0"/>
              <a:t> </a:t>
            </a:r>
            <a:r>
              <a:rPr lang="en-US" sz="1600" dirty="0" err="1"/>
              <a:t>moe</a:t>
            </a:r>
            <a:r>
              <a:rPr lang="en-US" sz="1600" dirty="0"/>
              <a:t> .. Moet </a:t>
            </a:r>
            <a:r>
              <a:rPr lang="en-US" sz="1600" dirty="0" err="1"/>
              <a:t>alleen</a:t>
            </a:r>
            <a:r>
              <a:rPr lang="en-US" sz="1600" dirty="0"/>
              <a:t> </a:t>
            </a:r>
            <a:r>
              <a:rPr lang="en-US" sz="1600" dirty="0" err="1"/>
              <a:t>opstaan</a:t>
            </a:r>
            <a:r>
              <a:rPr lang="en-US" sz="1600" dirty="0"/>
              <a:t> en </a:t>
            </a:r>
            <a:r>
              <a:rPr lang="en-US" sz="1600" dirty="0" err="1"/>
              <a:t>tis</a:t>
            </a:r>
            <a:r>
              <a:rPr lang="en-US" sz="1600" dirty="0"/>
              <a:t> </a:t>
            </a:r>
            <a:r>
              <a:rPr lang="en-US" sz="1600" dirty="0" err="1"/>
              <a:t>koud</a:t>
            </a:r>
            <a:r>
              <a:rPr lang="en-US" sz="1600" dirty="0"/>
              <a:t> </a:t>
            </a:r>
            <a:r>
              <a:rPr lang="en-US" sz="1600" dirty="0" err="1"/>
              <a:t>buitn</a:t>
            </a:r>
            <a:r>
              <a:rPr lang="en-US" sz="1600" dirty="0"/>
              <a:t> :(</a:t>
            </a:r>
          </a:p>
          <a:p>
            <a:pPr>
              <a:buFont typeface="Wingdings" charset="2"/>
              <a:buChar char="§"/>
            </a:pPr>
            <a:r>
              <a:rPr lang="en-US" sz="1600" dirty="0"/>
              <a:t>I Feel Horrible ' My Voice Is Gone </a:t>
            </a:r>
            <a:r>
              <a:rPr lang="en-US" sz="1600" dirty="0" err="1"/>
              <a:t>Nd</a:t>
            </a:r>
            <a:r>
              <a:rPr lang="en-US" sz="1600" dirty="0"/>
              <a:t> I'm Coughing Every 5 Minutes ' I Hate Feeling Like This :-/</a:t>
            </a:r>
          </a:p>
          <a:p>
            <a:pPr>
              <a:buFont typeface="Wingdings" charset="2"/>
              <a:buChar char="§"/>
            </a:pPr>
            <a:r>
              <a:rPr lang="en-US" sz="1600" dirty="0"/>
              <a:t>SMFH !!! Stomach Hurting ; </a:t>
            </a:r>
            <a:r>
              <a:rPr lang="en-US" sz="1600" dirty="0" err="1"/>
              <a:t>Aggy</a:t>
            </a:r>
            <a:r>
              <a:rPr lang="en-US" sz="1600" dirty="0"/>
              <a:t> ; Upset ; Tired ;; </a:t>
            </a:r>
            <a:r>
              <a:rPr lang="en-US" sz="1600" dirty="0" err="1"/>
              <a:t>Madd</a:t>
            </a:r>
            <a:r>
              <a:rPr lang="en-US" sz="1600" dirty="0"/>
              <a:t> </a:t>
            </a:r>
            <a:r>
              <a:rPr lang="en-US" sz="1600" dirty="0" err="1"/>
              <a:t>Mixxy</a:t>
            </a:r>
            <a:r>
              <a:rPr lang="en-US" sz="1600" dirty="0"/>
              <a:t> </a:t>
            </a:r>
            <a:r>
              <a:rPr lang="en-US" sz="1600" dirty="0" err="1"/>
              <a:t>Shyt</a:t>
            </a:r>
            <a:r>
              <a:rPr lang="en-US" sz="1600" dirty="0"/>
              <a:t> </a:t>
            </a:r>
            <a:r>
              <a:rPr lang="en-US" sz="1600" dirty="0" err="1"/>
              <a:t>Yo</a:t>
            </a:r>
            <a:r>
              <a:rPr lang="en-US" sz="1600" dirty="0"/>
              <a:t> !</a:t>
            </a:r>
          </a:p>
          <a:p>
            <a:pPr>
              <a:buFont typeface="Wingdings" charset="2"/>
              <a:buChar char="§"/>
            </a:pPr>
            <a:r>
              <a:rPr lang="en-US" sz="1600" dirty="0"/>
              <a:t>Worrying about my dad got me feeling sick I hate this!! I wish I could solve all these problems but I am only 1 person &amp; can do so much..</a:t>
            </a:r>
          </a:p>
          <a:p>
            <a:pPr>
              <a:buFont typeface="Wingdings" charset="2"/>
              <a:buChar char="§"/>
            </a:pPr>
            <a:r>
              <a:rPr lang="en-US" sz="1600" dirty="0"/>
              <a:t>Malam2 </a:t>
            </a:r>
            <a:r>
              <a:rPr lang="en-US" sz="1600" dirty="0" err="1"/>
              <a:t>menggigil+ga</a:t>
            </a:r>
            <a:r>
              <a:rPr lang="en-US" sz="1600" dirty="0"/>
              <a:t> </a:t>
            </a:r>
            <a:r>
              <a:rPr lang="en-US" sz="1600" dirty="0" err="1"/>
              <a:t>bs</a:t>
            </a:r>
            <a:r>
              <a:rPr lang="en-US" sz="1600" dirty="0"/>
              <a:t> </a:t>
            </a:r>
            <a:r>
              <a:rPr lang="en-US" sz="1600" dirty="0" err="1"/>
              <a:t>napas+sakit</a:t>
            </a:r>
            <a:r>
              <a:rPr lang="en-US" sz="1600" dirty="0"/>
              <a:t> </a:t>
            </a:r>
            <a:r>
              <a:rPr lang="en-US" sz="1600" dirty="0" err="1"/>
              <a:t>kepala</a:t>
            </a:r>
            <a:r>
              <a:rPr lang="en-US" sz="1600" dirty="0"/>
              <a:t>....</a:t>
            </a:r>
            <a:r>
              <a:rPr lang="en-US" sz="1600" dirty="0" err="1"/>
              <a:t>badan</a:t>
            </a:r>
            <a:r>
              <a:rPr lang="en-US" sz="1600" dirty="0"/>
              <a:t> </a:t>
            </a:r>
            <a:r>
              <a:rPr lang="en-US" sz="1600" dirty="0" err="1"/>
              <a:t>remuk</a:t>
            </a:r>
            <a:r>
              <a:rPr lang="en-US" sz="1600" dirty="0"/>
              <a:t> </a:t>
            </a:r>
            <a:r>
              <a:rPr lang="en-US" sz="1600" dirty="0" err="1"/>
              <a:t>redam</a:t>
            </a:r>
            <a:r>
              <a:rPr lang="en-US" sz="1600" dirty="0"/>
              <a:t> *I miss my husband's hug....#</a:t>
            </a:r>
            <a:r>
              <a:rPr lang="en-US" sz="1600" dirty="0" err="1"/>
              <a:t>nangismanja</a:t>
            </a:r>
            <a:r>
              <a:rPr lang="en-US" sz="1600" dirty="0"/>
              <a:t>#</a:t>
            </a:r>
          </a:p>
          <a:p>
            <a:pPr>
              <a:buFont typeface="Wingdings" charset="2"/>
              <a:buChar char="§"/>
            </a:pPr>
            <a:r>
              <a:rPr lang="en-US" sz="1600" dirty="0"/>
              <a:t>Waking up with a sore throat = no </a:t>
            </a:r>
            <a:r>
              <a:rPr lang="en-US" sz="1600" dirty="0" err="1"/>
              <a:t>bueno</a:t>
            </a:r>
            <a:r>
              <a:rPr lang="en-US" sz="1600" dirty="0"/>
              <a:t>. Hoping someone didn't get me ill and it's just from sleeping. D:</a:t>
            </a:r>
          </a:p>
          <a:p>
            <a:pPr>
              <a:buFont typeface="Wingdings" charset="2"/>
              <a:buChar char="§"/>
            </a:pPr>
            <a:r>
              <a:rPr lang="en-US" sz="1600" dirty="0" err="1"/>
              <a:t>Aaaa</a:t>
            </a:r>
            <a:r>
              <a:rPr lang="en-US" sz="1600" dirty="0"/>
              <a:t> </a:t>
            </a:r>
            <a:r>
              <a:rPr lang="en-US" sz="1600" dirty="0" err="1"/>
              <a:t>ini</a:t>
            </a:r>
            <a:r>
              <a:rPr lang="en-US" sz="1600" dirty="0"/>
              <a:t> </a:t>
            </a:r>
            <a:r>
              <a:rPr lang="en-US" sz="1600" dirty="0" err="1"/>
              <a:t>tenggorokan</a:t>
            </a:r>
            <a:r>
              <a:rPr lang="en-US" sz="1600" dirty="0"/>
              <a:t> </a:t>
            </a:r>
            <a:r>
              <a:rPr lang="en-US" sz="1600" dirty="0" err="1"/>
              <a:t>gak</a:t>
            </a:r>
            <a:r>
              <a:rPr lang="en-US" sz="1600" dirty="0"/>
              <a:t> </a:t>
            </a:r>
            <a:r>
              <a:rPr lang="en-US" sz="1600" dirty="0" err="1"/>
              <a:t>enak</a:t>
            </a:r>
            <a:r>
              <a:rPr lang="en-US" sz="1600" dirty="0"/>
              <a:t>, </a:t>
            </a:r>
            <a:r>
              <a:rPr lang="en-US" sz="1600" dirty="0" err="1"/>
              <a:t>idung</a:t>
            </a:r>
            <a:r>
              <a:rPr lang="en-US" sz="1600" dirty="0"/>
              <a:t> </a:t>
            </a:r>
            <a:r>
              <a:rPr lang="en-US" sz="1600" dirty="0" err="1"/>
              <a:t>gatel</a:t>
            </a:r>
            <a:r>
              <a:rPr lang="en-US" sz="1600" dirty="0"/>
              <a:t> </a:t>
            </a:r>
            <a:r>
              <a:rPr lang="en-US" sz="1600" dirty="0" err="1"/>
              <a:t>bgt</a:t>
            </a:r>
            <a:r>
              <a:rPr lang="en-US" sz="1600" dirty="0"/>
              <a:t> </a:t>
            </a:r>
            <a:r>
              <a:rPr lang="en-US" sz="1600" dirty="0" err="1"/>
              <a:t>bawaannya</a:t>
            </a:r>
            <a:r>
              <a:rPr lang="en-US" sz="1600" dirty="0"/>
              <a:t> </a:t>
            </a:r>
            <a:r>
              <a:rPr lang="en-US" sz="1600" dirty="0" err="1"/>
              <a:t>pengen</a:t>
            </a:r>
            <a:r>
              <a:rPr lang="en-US" sz="1600" dirty="0"/>
              <a:t> </a:t>
            </a:r>
            <a:r>
              <a:rPr lang="en-US" sz="1600" dirty="0" err="1"/>
              <a:t>bersin</a:t>
            </a:r>
            <a:r>
              <a:rPr lang="en-US" sz="1600" dirty="0"/>
              <a:t> </a:t>
            </a:r>
            <a:r>
              <a:rPr lang="en-US" sz="1600" dirty="0" err="1"/>
              <a:t>terus</a:t>
            </a:r>
            <a:r>
              <a:rPr lang="en-US" sz="1600" dirty="0"/>
              <a:t>. Calon2 </a:t>
            </a:r>
            <a:r>
              <a:rPr lang="en-US" sz="1600" dirty="0" err="1"/>
              <a:t>mau</a:t>
            </a:r>
            <a:r>
              <a:rPr lang="en-US" sz="1600" dirty="0"/>
              <a:t> </a:t>
            </a:r>
            <a:r>
              <a:rPr lang="en-US" sz="1600" dirty="0" err="1"/>
              <a:t>sakit</a:t>
            </a:r>
            <a:r>
              <a:rPr lang="en-US" sz="1600" dirty="0"/>
              <a:t> </a:t>
            </a:r>
            <a:r>
              <a:rPr lang="en-US" sz="1600" dirty="0" err="1"/>
              <a:t>nih</a:t>
            </a:r>
            <a:r>
              <a:rPr lang="en-US" sz="1600" dirty="0"/>
              <a:t> -___-</a:t>
            </a:r>
          </a:p>
          <a:p>
            <a:pPr>
              <a:buFont typeface="Wingdings" charset="2"/>
              <a:buChar char="§"/>
            </a:pPr>
            <a:r>
              <a:rPr lang="en-US" sz="1600" dirty="0"/>
              <a:t>I'm scared of being alone, I can't see to breathe when I am lost in this dream, I need you to hold me?</a:t>
            </a:r>
          </a:p>
          <a:p>
            <a:pPr>
              <a:buFont typeface="Wingdings" charset="2"/>
              <a:buChar char="§"/>
            </a:pPr>
            <a:r>
              <a:rPr lang="en-US" sz="1600" dirty="0"/>
              <a:t>Why the hell is </a:t>
            </a:r>
            <a:r>
              <a:rPr lang="en-US" sz="1600" dirty="0" err="1"/>
              <a:t>suzie</a:t>
            </a:r>
            <a:r>
              <a:rPr lang="en-US" sz="1600" dirty="0"/>
              <a:t> so afraid of </a:t>
            </a:r>
            <a:r>
              <a:rPr lang="en-US" sz="1600" dirty="0" err="1"/>
              <a:t>evelyn</a:t>
            </a:r>
            <a:r>
              <a:rPr lang="en-US" sz="1600" dirty="0"/>
              <a:t>! </a:t>
            </a:r>
            <a:r>
              <a:rPr lang="en-US" sz="1600" dirty="0" err="1"/>
              <a:t>Smfh</a:t>
            </a:r>
            <a:r>
              <a:rPr lang="en-US" sz="1600" dirty="0"/>
              <a:t> no bitch is </a:t>
            </a:r>
            <a:r>
              <a:rPr lang="en-US" sz="1600" dirty="0" err="1"/>
              <a:t>gonna</a:t>
            </a:r>
            <a:r>
              <a:rPr lang="en-US" sz="1600" dirty="0"/>
              <a:t> </a:t>
            </a:r>
            <a:r>
              <a:rPr lang="en-US" sz="1600" dirty="0" err="1"/>
              <a:t>hav</a:t>
            </a:r>
            <a:r>
              <a:rPr lang="en-US" sz="1600" dirty="0"/>
              <a:t> me scared I </a:t>
            </a:r>
            <a:r>
              <a:rPr lang="en-US" sz="1600" dirty="0" err="1"/>
              <a:t>dnt</a:t>
            </a:r>
            <a:r>
              <a:rPr lang="en-US" sz="1600" dirty="0"/>
              <a:t> see it being possible its not!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9CB2-94B9-AE40-AE0E-6F157E7881EF}"/>
              </a:ext>
            </a:extLst>
          </p:cNvPr>
          <p:cNvSpPr>
            <a:spLocks noGrp="1"/>
          </p:cNvSpPr>
          <p:nvPr>
            <p:ph type="title"/>
          </p:nvPr>
        </p:nvSpPr>
        <p:spPr>
          <a:xfrm>
            <a:off x="685800" y="404664"/>
            <a:ext cx="7772400" cy="1143000"/>
          </a:xfrm>
        </p:spPr>
        <p:txBody>
          <a:bodyPr/>
          <a:lstStyle/>
          <a:p>
            <a:r>
              <a:rPr lang="en-US" sz="4000" dirty="0"/>
              <a:t>Natural Language Inference (NLI)</a:t>
            </a:r>
          </a:p>
        </p:txBody>
      </p:sp>
      <p:pic>
        <p:nvPicPr>
          <p:cNvPr id="9" name="Picture 8">
            <a:extLst>
              <a:ext uri="{FF2B5EF4-FFF2-40B4-BE49-F238E27FC236}">
                <a16:creationId xmlns:a16="http://schemas.microsoft.com/office/drawing/2014/main" id="{7C877ABB-1254-D647-B21F-E216C09DF125}"/>
              </a:ext>
            </a:extLst>
          </p:cNvPr>
          <p:cNvPicPr>
            <a:picLocks noChangeAspect="1"/>
          </p:cNvPicPr>
          <p:nvPr/>
        </p:nvPicPr>
        <p:blipFill>
          <a:blip r:embed="rId2"/>
          <a:stretch>
            <a:fillRect/>
          </a:stretch>
        </p:blipFill>
        <p:spPr>
          <a:xfrm>
            <a:off x="0" y="1916833"/>
            <a:ext cx="7857349" cy="3456383"/>
          </a:xfrm>
          <a:prstGeom prst="rect">
            <a:avLst/>
          </a:prstGeom>
        </p:spPr>
      </p:pic>
      <p:pic>
        <p:nvPicPr>
          <p:cNvPr id="10" name="Picture 9">
            <a:extLst>
              <a:ext uri="{FF2B5EF4-FFF2-40B4-BE49-F238E27FC236}">
                <a16:creationId xmlns:a16="http://schemas.microsoft.com/office/drawing/2014/main" id="{77F73F36-358B-E24D-8F4A-50AB45C34975}"/>
              </a:ext>
            </a:extLst>
          </p:cNvPr>
          <p:cNvPicPr>
            <a:picLocks noChangeAspect="1"/>
          </p:cNvPicPr>
          <p:nvPr/>
        </p:nvPicPr>
        <p:blipFill>
          <a:blip r:embed="rId3"/>
          <a:stretch>
            <a:fillRect/>
          </a:stretch>
        </p:blipFill>
        <p:spPr>
          <a:xfrm>
            <a:off x="7857439" y="1916832"/>
            <a:ext cx="1107049" cy="3456384"/>
          </a:xfrm>
          <a:prstGeom prst="rect">
            <a:avLst/>
          </a:prstGeom>
        </p:spPr>
      </p:pic>
      <p:sp>
        <p:nvSpPr>
          <p:cNvPr id="12" name="TextBox 11">
            <a:extLst>
              <a:ext uri="{FF2B5EF4-FFF2-40B4-BE49-F238E27FC236}">
                <a16:creationId xmlns:a16="http://schemas.microsoft.com/office/drawing/2014/main" id="{F84323C9-87DB-6646-9255-C5B67269C755}"/>
              </a:ext>
            </a:extLst>
          </p:cNvPr>
          <p:cNvSpPr txBox="1"/>
          <p:nvPr/>
        </p:nvSpPr>
        <p:spPr>
          <a:xfrm>
            <a:off x="2334849" y="5661248"/>
            <a:ext cx="4474302" cy="461665"/>
          </a:xfrm>
          <a:prstGeom prst="rect">
            <a:avLst/>
          </a:prstGeom>
          <a:solidFill>
            <a:schemeClr val="accent1"/>
          </a:solidFill>
        </p:spPr>
        <p:txBody>
          <a:bodyPr wrap="none" rtlCol="0">
            <a:spAutoFit/>
          </a:bodyPr>
          <a:lstStyle/>
          <a:p>
            <a:r>
              <a:rPr lang="en-US" dirty="0"/>
              <a:t>Samples from the </a:t>
            </a:r>
            <a:r>
              <a:rPr lang="en-US" dirty="0" err="1"/>
              <a:t>MedNLI</a:t>
            </a:r>
            <a:r>
              <a:rPr lang="en-US" dirty="0"/>
              <a:t> Corpus</a:t>
            </a:r>
          </a:p>
        </p:txBody>
      </p:sp>
    </p:spTree>
    <p:extLst>
      <p:ext uri="{BB962C8B-B14F-4D97-AF65-F5344CB8AC3E}">
        <p14:creationId xmlns:p14="http://schemas.microsoft.com/office/powerpoint/2010/main" val="57038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228600"/>
            <a:ext cx="8229600" cy="914400"/>
          </a:xfrm>
          <a:noFill/>
          <a:ln/>
        </p:spPr>
        <p:txBody>
          <a:bodyPr/>
          <a:lstStyle/>
          <a:p>
            <a:r>
              <a:rPr lang="en-US" sz="2400" b="1"/>
              <a:t>Word Segmentation (in Chinese)</a:t>
            </a:r>
          </a:p>
        </p:txBody>
      </p:sp>
      <p:sp>
        <p:nvSpPr>
          <p:cNvPr id="84996" name="Text Box 4"/>
          <p:cNvSpPr txBox="1">
            <a:spLocks noChangeArrowheads="1"/>
          </p:cNvSpPr>
          <p:nvPr/>
        </p:nvSpPr>
        <p:spPr bwMode="auto">
          <a:xfrm>
            <a:off x="381000" y="1447800"/>
            <a:ext cx="8262938" cy="2647950"/>
          </a:xfrm>
          <a:prstGeom prst="rect">
            <a:avLst/>
          </a:prstGeom>
          <a:noFill/>
          <a:ln w="9525">
            <a:noFill/>
            <a:miter lim="800000"/>
            <a:headEnd/>
            <a:tailEnd/>
          </a:ln>
        </p:spPr>
        <p:txBody>
          <a:bodyPr wrap="none">
            <a:prstTxWarp prst="textNoShape">
              <a:avLst/>
            </a:prstTxWarp>
            <a:spAutoFit/>
          </a:bodyPr>
          <a:lstStyle/>
          <a:p>
            <a:r>
              <a:rPr lang="ja-JP" altLang="en-US">
                <a:latin typeface="Arial" charset="0"/>
                <a:ea typeface="ＭＳ Ｐゴシック" charset="-128"/>
                <a:cs typeface="ＭＳ Ｐゴシック" charset="-128"/>
              </a:rPr>
              <a:t>北京大学生体育</a:t>
            </a:r>
            <a:r>
              <a:rPr lang="ja-JP" altLang="en-US">
                <a:latin typeface="Arial" charset="0"/>
                <a:ea typeface="华文细黑" charset="-122"/>
                <a:cs typeface="华文细黑" charset="-122"/>
              </a:rPr>
              <a:t>馆</a:t>
            </a:r>
            <a:endParaRPr lang="en-US">
              <a:latin typeface="Arial" charset="0"/>
              <a:ea typeface="ＭＳ Ｐゴシック" charset="-128"/>
              <a:cs typeface="ＭＳ Ｐゴシック" charset="-128"/>
            </a:endParaRP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 </a:t>
            </a:r>
            <a:r>
              <a:rPr lang="ja-JP" altLang="en-US">
                <a:latin typeface="Arial" charset="0"/>
                <a:ea typeface="ＭＳ Ｐゴシック" charset="-128"/>
                <a:cs typeface="ＭＳ Ｐゴシック" charset="-128"/>
              </a:rPr>
              <a:t>北京</a:t>
            </a:r>
            <a:r>
              <a:rPr lang="en-US">
                <a:latin typeface="Arial" charset="0"/>
                <a:ea typeface="ＭＳ Ｐゴシック" charset="-128"/>
                <a:cs typeface="ＭＳ Ｐゴシック" charset="-128"/>
              </a:rPr>
              <a:t> (Beijing) </a:t>
            </a:r>
            <a:r>
              <a:rPr lang="ja-JP" altLang="en-US">
                <a:latin typeface="Arial" charset="0"/>
                <a:ea typeface="ＭＳ Ｐゴシック" charset="-128"/>
                <a:cs typeface="ＭＳ Ｐゴシック" charset="-128"/>
              </a:rPr>
              <a:t>大学生</a:t>
            </a:r>
            <a:r>
              <a:rPr lang="en-US">
                <a:latin typeface="Arial" charset="0"/>
                <a:ea typeface="ＭＳ Ｐゴシック" charset="-128"/>
                <a:cs typeface="ＭＳ Ｐゴシック" charset="-128"/>
              </a:rPr>
              <a:t> (university students)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The gym for university students in Beijing.</a:t>
            </a: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a:t>
            </a:r>
            <a:r>
              <a:rPr lang="ja-JP" altLang="en-US">
                <a:latin typeface="Arial" charset="0"/>
                <a:ea typeface="ＭＳ Ｐゴシック" charset="-128"/>
                <a:cs typeface="ＭＳ Ｐゴシック" charset="-128"/>
              </a:rPr>
              <a:t>北京大学</a:t>
            </a:r>
            <a:r>
              <a:rPr lang="en-US">
                <a:latin typeface="Arial" charset="0"/>
                <a:ea typeface="ＭＳ Ｐゴシック" charset="-128"/>
                <a:cs typeface="ＭＳ Ｐゴシック" charset="-128"/>
              </a:rPr>
              <a:t> (Peking University) </a:t>
            </a:r>
            <a:r>
              <a:rPr lang="ja-JP" altLang="en-US">
                <a:latin typeface="Arial" charset="0"/>
                <a:ea typeface="ＭＳ Ｐゴシック" charset="-128"/>
                <a:cs typeface="ＭＳ Ｐゴシック" charset="-128"/>
              </a:rPr>
              <a:t>生</a:t>
            </a:r>
            <a:r>
              <a:rPr lang="en-US">
                <a:latin typeface="Arial" charset="0"/>
                <a:ea typeface="ＭＳ Ｐゴシック" charset="-128"/>
                <a:cs typeface="ＭＳ Ｐゴシック" charset="-128"/>
              </a:rPr>
              <a:t> (give birth to)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Peking University gave birth to the gym?</a:t>
            </a:r>
          </a:p>
        </p:txBody>
      </p:sp>
    </p:spTree>
    <p:extLst>
      <p:ext uri="{BB962C8B-B14F-4D97-AF65-F5344CB8AC3E}">
        <p14:creationId xmlns:p14="http://schemas.microsoft.com/office/powerpoint/2010/main" val="55410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3568" y="31682"/>
            <a:ext cx="7772400" cy="1143000"/>
          </a:xfrm>
        </p:spPr>
        <p:txBody>
          <a:bodyPr/>
          <a:lstStyle/>
          <a:p>
            <a:r>
              <a:rPr lang="en-US" sz="4000" dirty="0"/>
              <a:t>Visualization of Information</a:t>
            </a:r>
          </a:p>
        </p:txBody>
      </p:sp>
      <p:pic>
        <p:nvPicPr>
          <p:cNvPr id="6" name="Picture 2" descr="C:\Users\sory\Dropbox\AKBC-13\poster\images\map1.jpg"/>
          <p:cNvPicPr>
            <a:picLocks noChangeAspect="1" noChangeArrowheads="1"/>
          </p:cNvPicPr>
          <p:nvPr/>
        </p:nvPicPr>
        <p:blipFill>
          <a:blip r:embed="rId2" cstate="print"/>
          <a:srcRect/>
          <a:stretch>
            <a:fillRect/>
          </a:stretch>
        </p:blipFill>
        <p:spPr bwMode="auto">
          <a:xfrm>
            <a:off x="843342" y="4374315"/>
            <a:ext cx="3639717" cy="2455993"/>
          </a:xfrm>
          <a:prstGeom prst="rect">
            <a:avLst/>
          </a:prstGeom>
          <a:noFill/>
        </p:spPr>
      </p:pic>
      <p:pic>
        <p:nvPicPr>
          <p:cNvPr id="8" name="Picture 3" descr="C:\Users\sory\Dropbox\AKBC-13\poster\images\full-timeline.jpg"/>
          <p:cNvPicPr>
            <a:picLocks noChangeAspect="1" noChangeArrowheads="1"/>
          </p:cNvPicPr>
          <p:nvPr/>
        </p:nvPicPr>
        <p:blipFill>
          <a:blip r:embed="rId3" cstate="print"/>
          <a:srcRect/>
          <a:stretch>
            <a:fillRect/>
          </a:stretch>
        </p:blipFill>
        <p:spPr bwMode="auto">
          <a:xfrm>
            <a:off x="4555067" y="4384283"/>
            <a:ext cx="3816424" cy="2418328"/>
          </a:xfrm>
          <a:prstGeom prst="rect">
            <a:avLst/>
          </a:prstGeom>
          <a:noFill/>
        </p:spPr>
      </p:pic>
      <p:pic>
        <p:nvPicPr>
          <p:cNvPr id="9" name="Picture 5" descr="C:\Users\sory\Dropbox\AKBC-13\poster\images\fullview.jpg"/>
          <p:cNvPicPr>
            <a:picLocks noChangeAspect="1" noChangeArrowheads="1"/>
          </p:cNvPicPr>
          <p:nvPr/>
        </p:nvPicPr>
        <p:blipFill>
          <a:blip r:embed="rId4" cstate="print"/>
          <a:srcRect/>
          <a:stretch>
            <a:fillRect/>
          </a:stretch>
        </p:blipFill>
        <p:spPr bwMode="auto">
          <a:xfrm>
            <a:off x="543272" y="925634"/>
            <a:ext cx="7989168" cy="3348401"/>
          </a:xfrm>
          <a:prstGeom prst="rect">
            <a:avLst/>
          </a:prstGeom>
          <a:noFill/>
        </p:spPr>
      </p:pic>
      <p:sp>
        <p:nvSpPr>
          <p:cNvPr id="10" name="TextBox 9"/>
          <p:cNvSpPr txBox="1"/>
          <p:nvPr/>
        </p:nvSpPr>
        <p:spPr>
          <a:xfrm>
            <a:off x="251520" y="2852936"/>
            <a:ext cx="1763687" cy="830997"/>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Faceted Browsing</a:t>
            </a:r>
            <a:endParaRPr lang="en-AU" b="1" dirty="0">
              <a:solidFill>
                <a:schemeClr val="bg1"/>
              </a:solidFill>
            </a:endParaRPr>
          </a:p>
        </p:txBody>
      </p:sp>
      <p:sp>
        <p:nvSpPr>
          <p:cNvPr id="11" name="TextBox 10"/>
          <p:cNvSpPr txBox="1"/>
          <p:nvPr/>
        </p:nvSpPr>
        <p:spPr>
          <a:xfrm>
            <a:off x="7164288" y="4653137"/>
            <a:ext cx="1895047" cy="461665"/>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Timeline</a:t>
            </a:r>
            <a:endParaRPr lang="en-AU" b="1" dirty="0">
              <a:solidFill>
                <a:schemeClr val="bg1"/>
              </a:solidFill>
            </a:endParaRPr>
          </a:p>
        </p:txBody>
      </p:sp>
      <p:sp>
        <p:nvSpPr>
          <p:cNvPr id="12" name="TextBox 11"/>
          <p:cNvSpPr txBox="1"/>
          <p:nvPr/>
        </p:nvSpPr>
        <p:spPr>
          <a:xfrm>
            <a:off x="73638" y="4653136"/>
            <a:ext cx="1041978" cy="461665"/>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Map</a:t>
            </a:r>
            <a:endParaRPr lang="en-AU"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Identifying confusable drug names</a:t>
            </a:r>
          </a:p>
        </p:txBody>
      </p:sp>
      <p:pic>
        <p:nvPicPr>
          <p:cNvPr id="3" name="Picture 2"/>
          <p:cNvPicPr>
            <a:picLocks noChangeAspect="1"/>
          </p:cNvPicPr>
          <p:nvPr/>
        </p:nvPicPr>
        <p:blipFill>
          <a:blip r:embed="rId2"/>
          <a:stretch>
            <a:fillRect/>
          </a:stretch>
        </p:blipFill>
        <p:spPr>
          <a:xfrm>
            <a:off x="1219200" y="2057400"/>
            <a:ext cx="6546850" cy="4275103"/>
          </a:xfrm>
          <a:prstGeom prst="rect">
            <a:avLst/>
          </a:prstGeom>
        </p:spPr>
      </p:pic>
      <p:sp>
        <p:nvSpPr>
          <p:cNvPr id="4" name="TextBox 3"/>
          <p:cNvSpPr txBox="1"/>
          <p:nvPr/>
        </p:nvSpPr>
        <p:spPr>
          <a:xfrm>
            <a:off x="5638800" y="1524000"/>
            <a:ext cx="3176320" cy="461665"/>
          </a:xfrm>
          <a:prstGeom prst="rect">
            <a:avLst/>
          </a:prstGeom>
          <a:noFill/>
        </p:spPr>
        <p:txBody>
          <a:bodyPr wrap="none" rtlCol="0">
            <a:spAutoFit/>
          </a:bodyPr>
          <a:lstStyle/>
          <a:p>
            <a:r>
              <a:rPr lang="en-US" dirty="0"/>
              <a:t>G. </a:t>
            </a:r>
            <a:r>
              <a:rPr lang="en-US" dirty="0" err="1"/>
              <a:t>Kondrak</a:t>
            </a:r>
            <a:r>
              <a:rPr lang="en-US" dirty="0"/>
              <a:t> and B. Dorr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Holy Grail: Understanding Language</a:t>
            </a:r>
          </a:p>
        </p:txBody>
      </p:sp>
      <p:sp>
        <p:nvSpPr>
          <p:cNvPr id="52227" name="Rectangle 3"/>
          <p:cNvSpPr>
            <a:spLocks noGrp="1" noChangeArrowheads="1"/>
          </p:cNvSpPr>
          <p:nvPr>
            <p:ph type="body" idx="1"/>
          </p:nvPr>
        </p:nvSpPr>
        <p:spPr/>
        <p:txBody>
          <a:bodyPr/>
          <a:lstStyle/>
          <a:p>
            <a:pPr>
              <a:lnSpc>
                <a:spcPct val="90000"/>
              </a:lnSpc>
            </a:pPr>
            <a:r>
              <a:rPr lang="en-US" sz="2800"/>
              <a:t>Can we </a:t>
            </a:r>
            <a:r>
              <a:rPr lang="en-US" sz="2800" i="1"/>
              <a:t>generate</a:t>
            </a:r>
            <a:r>
              <a:rPr lang="en-US" sz="2800"/>
              <a:t> language from our knowledge of language?</a:t>
            </a:r>
          </a:p>
          <a:p>
            <a:pPr>
              <a:lnSpc>
                <a:spcPct val="90000"/>
              </a:lnSpc>
            </a:pPr>
            <a:r>
              <a:rPr lang="en-US" sz="2800"/>
              <a:t>Can we convert a natural language utterance into a </a:t>
            </a:r>
            <a:r>
              <a:rPr lang="en-US" sz="2800" i="1"/>
              <a:t>model</a:t>
            </a:r>
            <a:r>
              <a:rPr lang="en-US" sz="2800"/>
              <a:t> (or some other fancy logic thing)</a:t>
            </a:r>
          </a:p>
          <a:p>
            <a:pPr>
              <a:lnSpc>
                <a:spcPct val="90000"/>
              </a:lnSpc>
            </a:pPr>
            <a:r>
              <a:rPr lang="en-US" sz="2800"/>
              <a:t>Can we map it into a </a:t>
            </a:r>
            <a:r>
              <a:rPr lang="en-US" sz="2800" i="1"/>
              <a:t>database</a:t>
            </a:r>
            <a:r>
              <a:rPr lang="en-US" sz="2800"/>
              <a:t>?</a:t>
            </a:r>
          </a:p>
          <a:p>
            <a:pPr>
              <a:lnSpc>
                <a:spcPct val="90000"/>
              </a:lnSpc>
            </a:pPr>
            <a:r>
              <a:rPr lang="en-US" sz="2800"/>
              <a:t>Can we map it into a </a:t>
            </a:r>
            <a:r>
              <a:rPr lang="en-US" sz="2800" i="1"/>
              <a:t>mental picture</a:t>
            </a:r>
            <a:r>
              <a:rPr lang="en-US" sz="2800"/>
              <a:t> (or a </a:t>
            </a:r>
            <a:r>
              <a:rPr lang="en-US" sz="2800" i="1"/>
              <a:t>real</a:t>
            </a:r>
            <a:r>
              <a:rPr lang="en-US" sz="2800"/>
              <a:t> one?)</a:t>
            </a:r>
          </a:p>
          <a:p>
            <a:pPr>
              <a:lnSpc>
                <a:spcPct val="90000"/>
              </a:lnSpc>
            </a:pPr>
            <a:r>
              <a:rPr lang="en-US" sz="2800"/>
              <a:t>Demo: WordsEye (from Richard Sproat’s group at AT&amp;T)</a:t>
            </a:r>
          </a:p>
        </p:txBody>
      </p:sp>
    </p:spTree>
    <p:extLst>
      <p:ext uri="{BB962C8B-B14F-4D97-AF65-F5344CB8AC3E}">
        <p14:creationId xmlns:p14="http://schemas.microsoft.com/office/powerpoint/2010/main" val="678009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228600" y="0"/>
            <a:ext cx="8153400" cy="40195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4"/>
          <a:srcRect/>
          <a:stretch>
            <a:fillRect/>
          </a:stretch>
        </p:blipFill>
        <p:spPr bwMode="auto">
          <a:xfrm>
            <a:off x="1371600" y="3352800"/>
            <a:ext cx="5181600" cy="3914775"/>
          </a:xfrm>
          <a:prstGeom prst="rect">
            <a:avLst/>
          </a:prstGeom>
          <a:noFill/>
          <a:ln w="9525">
            <a:noFill/>
            <a:miter lim="800000"/>
            <a:headEnd/>
            <a:tailEnd/>
          </a:ln>
          <a:effectLst/>
        </p:spPr>
      </p:pic>
    </p:spTree>
    <p:extLst>
      <p:ext uri="{BB962C8B-B14F-4D97-AF65-F5344CB8AC3E}">
        <p14:creationId xmlns:p14="http://schemas.microsoft.com/office/powerpoint/2010/main" val="2627021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504825" y="357188"/>
            <a:ext cx="8128000" cy="6146800"/>
          </a:xfrm>
          <a:prstGeom prst="rect">
            <a:avLst/>
          </a:prstGeom>
          <a:noFill/>
          <a:ln w="9525">
            <a:noFill/>
            <a:miter lim="800000"/>
            <a:headEnd/>
            <a:tailEnd/>
          </a:ln>
          <a:effectLst/>
        </p:spPr>
      </p:pic>
      <p:sp>
        <p:nvSpPr>
          <p:cNvPr id="51203" name="Text Box 3"/>
          <p:cNvSpPr txBox="1">
            <a:spLocks noChangeArrowheads="1"/>
          </p:cNvSpPr>
          <p:nvPr/>
        </p:nvSpPr>
        <p:spPr bwMode="auto">
          <a:xfrm>
            <a:off x="5334000" y="4495800"/>
            <a:ext cx="3200400" cy="1431925"/>
          </a:xfrm>
          <a:prstGeom prst="rect">
            <a:avLst/>
          </a:prstGeom>
          <a:solidFill>
            <a:srgbClr val="99CC00"/>
          </a:solidFill>
          <a:ln w="9525">
            <a:noFill/>
            <a:miter lim="800000"/>
            <a:headEnd/>
            <a:tailEnd/>
          </a:ln>
          <a:effectLst/>
        </p:spPr>
        <p:txBody>
          <a:bodyPr>
            <a:prstTxWarp prst="textNoShape">
              <a:avLst/>
            </a:prstTxWarp>
            <a:spAutoFit/>
          </a:bodyPr>
          <a:lstStyle/>
          <a:p>
            <a:pPr>
              <a:spcBef>
                <a:spcPct val="50000"/>
              </a:spcBef>
            </a:pPr>
            <a:r>
              <a:rPr lang="en-US" sz="4400"/>
              <a:t>The Devil is in the details</a:t>
            </a:r>
            <a:endParaRPr lang="en-US" sz="4000"/>
          </a:p>
        </p:txBody>
      </p:sp>
    </p:spTree>
    <p:extLst>
      <p:ext uri="{BB962C8B-B14F-4D97-AF65-F5344CB8AC3E}">
        <p14:creationId xmlns:p14="http://schemas.microsoft.com/office/powerpoint/2010/main" val="400462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039" y="3105834"/>
            <a:ext cx="6363922" cy="646331"/>
          </a:xfrm>
          <a:prstGeom prst="rect">
            <a:avLst/>
          </a:prstGeom>
          <a:noFill/>
        </p:spPr>
        <p:txBody>
          <a:bodyPr wrap="none" rtlCol="0">
            <a:spAutoFit/>
          </a:bodyPr>
          <a:lstStyle/>
          <a:p>
            <a:r>
              <a:rPr lang="en-US" sz="3600" dirty="0"/>
              <a:t>Information Extraction from Text</a:t>
            </a:r>
          </a:p>
        </p:txBody>
      </p:sp>
    </p:spTree>
    <p:extLst>
      <p:ext uri="{BB962C8B-B14F-4D97-AF65-F5344CB8AC3E}">
        <p14:creationId xmlns:p14="http://schemas.microsoft.com/office/powerpoint/2010/main" val="3778323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Finding named entities</a:t>
            </a:r>
          </a:p>
        </p:txBody>
      </p:sp>
      <p:pic>
        <p:nvPicPr>
          <p:cNvPr id="7" name="Picture 6"/>
          <p:cNvPicPr>
            <a:picLocks noChangeAspect="1"/>
          </p:cNvPicPr>
          <p:nvPr/>
        </p:nvPicPr>
        <p:blipFill>
          <a:blip r:embed="rId3"/>
          <a:stretch>
            <a:fillRect/>
          </a:stretch>
        </p:blipFill>
        <p:spPr>
          <a:xfrm>
            <a:off x="0" y="2564904"/>
            <a:ext cx="9144000" cy="18033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Relation Extraction</a:t>
            </a:r>
          </a:p>
        </p:txBody>
      </p:sp>
      <p:pic>
        <p:nvPicPr>
          <p:cNvPr id="3" name="Picture 2"/>
          <p:cNvPicPr>
            <a:picLocks noChangeAspect="1"/>
          </p:cNvPicPr>
          <p:nvPr/>
        </p:nvPicPr>
        <p:blipFill>
          <a:blip r:embed="rId3"/>
          <a:stretch>
            <a:fillRect/>
          </a:stretch>
        </p:blipFill>
        <p:spPr>
          <a:xfrm>
            <a:off x="1835696" y="4653136"/>
            <a:ext cx="4940300" cy="1282700"/>
          </a:xfrm>
          <a:prstGeom prst="rect">
            <a:avLst/>
          </a:prstGeom>
        </p:spPr>
      </p:pic>
      <p:pic>
        <p:nvPicPr>
          <p:cNvPr id="9" name="Picture 8"/>
          <p:cNvPicPr>
            <a:picLocks noChangeAspect="1"/>
          </p:cNvPicPr>
          <p:nvPr/>
        </p:nvPicPr>
        <p:blipFill>
          <a:blip r:embed="rId4"/>
          <a:stretch>
            <a:fillRect/>
          </a:stretch>
        </p:blipFill>
        <p:spPr>
          <a:xfrm>
            <a:off x="0" y="1988840"/>
            <a:ext cx="9144000" cy="19250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3"/>
          <a:srcRect/>
          <a:stretch>
            <a:fillRect/>
          </a:stretch>
        </p:blipFill>
        <p:spPr bwMode="auto">
          <a:xfrm>
            <a:off x="1295400" y="-228600"/>
            <a:ext cx="7013575" cy="7315200"/>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E06AE0DE-0469-1846-9D90-495C46375E0C}"/>
              </a:ext>
            </a:extLst>
          </p:cNvPr>
          <p:cNvSpPr>
            <a:spLocks noGrp="1" noChangeArrowheads="1"/>
          </p:cNvSpPr>
          <p:nvPr>
            <p:ph type="title"/>
          </p:nvPr>
        </p:nvSpPr>
        <p:spPr>
          <a:xfrm rot="16200000">
            <a:off x="-3207196" y="2629227"/>
            <a:ext cx="7772400" cy="1143000"/>
          </a:xfrm>
        </p:spPr>
        <p:txBody>
          <a:bodyPr/>
          <a:lstStyle/>
          <a:p>
            <a:r>
              <a:rPr lang="en-US" dirty="0"/>
              <a:t>Relation Extraction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B7473-6A11-A540-AACD-09CD656C6C48}"/>
              </a:ext>
            </a:extLst>
          </p:cNvPr>
          <p:cNvPicPr>
            <a:picLocks noChangeAspect="1"/>
          </p:cNvPicPr>
          <p:nvPr/>
        </p:nvPicPr>
        <p:blipFill rotWithShape="1">
          <a:blip r:embed="rId3"/>
          <a:srcRect l="3314" t="3066" r="22578" b="1569"/>
          <a:stretch/>
        </p:blipFill>
        <p:spPr>
          <a:xfrm>
            <a:off x="144000" y="1008000"/>
            <a:ext cx="8856000" cy="5733256"/>
          </a:xfrm>
          <a:prstGeom prst="rect">
            <a:avLst/>
          </a:prstGeom>
        </p:spPr>
      </p:pic>
      <p:sp>
        <p:nvSpPr>
          <p:cNvPr id="3" name="Title 2">
            <a:extLst>
              <a:ext uri="{FF2B5EF4-FFF2-40B4-BE49-F238E27FC236}">
                <a16:creationId xmlns:a16="http://schemas.microsoft.com/office/drawing/2014/main" id="{171EF48E-F8F6-5E46-8BE0-78907EAB2D2B}"/>
              </a:ext>
            </a:extLst>
          </p:cNvPr>
          <p:cNvSpPr>
            <a:spLocks noGrp="1"/>
          </p:cNvSpPr>
          <p:nvPr>
            <p:ph type="title"/>
          </p:nvPr>
        </p:nvSpPr>
        <p:spPr>
          <a:xfrm>
            <a:off x="685800" y="116632"/>
            <a:ext cx="7772400" cy="1143000"/>
          </a:xfrm>
        </p:spPr>
        <p:txBody>
          <a:bodyPr/>
          <a:lstStyle/>
          <a:p>
            <a:r>
              <a:rPr lang="en-US" dirty="0"/>
              <a:t>PICO frames (Cochrane)</a:t>
            </a:r>
          </a:p>
        </p:txBody>
      </p:sp>
      <p:sp>
        <p:nvSpPr>
          <p:cNvPr id="4" name="Rectangular Callout 3">
            <a:extLst>
              <a:ext uri="{FF2B5EF4-FFF2-40B4-BE49-F238E27FC236}">
                <a16:creationId xmlns:a16="http://schemas.microsoft.com/office/drawing/2014/main" id="{F83BE2D5-42A8-E24E-A30C-C8C6E0200581}"/>
              </a:ext>
            </a:extLst>
          </p:cNvPr>
          <p:cNvSpPr/>
          <p:nvPr/>
        </p:nvSpPr>
        <p:spPr bwMode="auto">
          <a:xfrm>
            <a:off x="5076056" y="1772816"/>
            <a:ext cx="3457532" cy="2304256"/>
          </a:xfrm>
          <a:prstGeom prst="wedgeRectCallout">
            <a:avLst>
              <a:gd name="adj1" fmla="val 2209"/>
              <a:gd name="adj2" fmla="val -6372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Participants: </a:t>
            </a:r>
            <a:r>
              <a:rPr lang="en-CA" sz="1800" dirty="0"/>
              <a:t>Patient, Population or Problem</a:t>
            </a:r>
          </a:p>
          <a:p>
            <a:r>
              <a:rPr lang="en-CA" sz="1800" dirty="0"/>
              <a:t>What are the characteristics of the patient or population (demographics, risk factors, pre-existing conditions, </a:t>
            </a:r>
            <a:r>
              <a:rPr lang="en-CA" sz="1800" dirty="0" err="1"/>
              <a:t>etc</a:t>
            </a:r>
            <a:r>
              <a:rPr lang="en-CA" sz="1800" dirty="0"/>
              <a:t>)?</a:t>
            </a:r>
          </a:p>
          <a:p>
            <a:r>
              <a:rPr lang="en-CA" sz="1800" dirty="0"/>
              <a:t>What is the condition or disease of interest?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i="0" u="none" strike="noStrike" cap="none" normalizeH="0" baseline="0" dirty="0">
              <a:ln>
                <a:noFill/>
              </a:ln>
              <a:solidFill>
                <a:schemeClr val="tx1"/>
              </a:solidFill>
              <a:effectLst/>
              <a:latin typeface="Times" charset="0"/>
            </a:endParaRPr>
          </a:p>
        </p:txBody>
      </p:sp>
      <p:sp>
        <p:nvSpPr>
          <p:cNvPr id="5" name="Rectangular Callout 4">
            <a:extLst>
              <a:ext uri="{FF2B5EF4-FFF2-40B4-BE49-F238E27FC236}">
                <a16:creationId xmlns:a16="http://schemas.microsoft.com/office/drawing/2014/main" id="{9D02767E-8126-2549-B8AC-3219EDA2F4BA}"/>
              </a:ext>
            </a:extLst>
          </p:cNvPr>
          <p:cNvSpPr/>
          <p:nvPr/>
        </p:nvSpPr>
        <p:spPr bwMode="auto">
          <a:xfrm>
            <a:off x="467544" y="2492896"/>
            <a:ext cx="3024336" cy="936104"/>
          </a:xfrm>
          <a:prstGeom prst="wedgeRectCallout">
            <a:avLst>
              <a:gd name="adj1" fmla="val 27723"/>
              <a:gd name="adj2" fmla="val -8816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Intervention:</a:t>
            </a:r>
          </a:p>
          <a:p>
            <a:r>
              <a:rPr lang="en-CA" sz="1800" dirty="0"/>
              <a:t>What is the intervention under consideration for participants?</a:t>
            </a:r>
            <a:endParaRPr kumimoji="0" lang="en-US" sz="1800" i="0" u="none" strike="noStrike" cap="none" normalizeH="0" baseline="0" dirty="0">
              <a:ln>
                <a:noFill/>
              </a:ln>
              <a:solidFill>
                <a:schemeClr val="tx1"/>
              </a:solidFill>
              <a:effectLst/>
              <a:latin typeface="Times" charset="0"/>
            </a:endParaRPr>
          </a:p>
        </p:txBody>
      </p:sp>
      <p:sp>
        <p:nvSpPr>
          <p:cNvPr id="6" name="Rectangular Callout 5">
            <a:extLst>
              <a:ext uri="{FF2B5EF4-FFF2-40B4-BE49-F238E27FC236}">
                <a16:creationId xmlns:a16="http://schemas.microsoft.com/office/drawing/2014/main" id="{9A01B106-AE38-3E49-BF4E-AABF1131B423}"/>
              </a:ext>
            </a:extLst>
          </p:cNvPr>
          <p:cNvSpPr/>
          <p:nvPr/>
        </p:nvSpPr>
        <p:spPr bwMode="auto">
          <a:xfrm>
            <a:off x="719322" y="4797152"/>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Comparison:</a:t>
            </a:r>
          </a:p>
          <a:p>
            <a:r>
              <a:rPr lang="en-CA" sz="1800" dirty="0"/>
              <a:t>What is the alternative to the intervention (e.g. placebo, different drug, surgery)?</a:t>
            </a:r>
            <a:endParaRPr kumimoji="0" lang="en-US" sz="1800" i="0" u="none" strike="noStrike" cap="none" normalizeH="0" baseline="0" dirty="0">
              <a:ln>
                <a:noFill/>
              </a:ln>
              <a:solidFill>
                <a:schemeClr val="tx1"/>
              </a:solidFill>
              <a:effectLst/>
              <a:latin typeface="Times" charset="0"/>
            </a:endParaRPr>
          </a:p>
        </p:txBody>
      </p:sp>
      <p:sp>
        <p:nvSpPr>
          <p:cNvPr id="8" name="Rectangular Callout 7">
            <a:extLst>
              <a:ext uri="{FF2B5EF4-FFF2-40B4-BE49-F238E27FC236}">
                <a16:creationId xmlns:a16="http://schemas.microsoft.com/office/drawing/2014/main" id="{2C56613E-A05E-D34F-AB6A-190EC514382B}"/>
              </a:ext>
            </a:extLst>
          </p:cNvPr>
          <p:cNvSpPr/>
          <p:nvPr/>
        </p:nvSpPr>
        <p:spPr bwMode="auto">
          <a:xfrm>
            <a:off x="4644008" y="4801358"/>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Outcomes:</a:t>
            </a:r>
          </a:p>
          <a:p>
            <a:r>
              <a:rPr lang="en-CA" sz="1800" dirty="0"/>
              <a:t>quality of life, change in clinical status, morbidity, adverse effects, complications</a:t>
            </a:r>
            <a:endParaRPr kumimoji="0" lang="en-US" sz="1800" i="0" u="none" strike="noStrike" cap="none" normalizeH="0" baseline="0" dirty="0">
              <a:ln>
                <a:noFill/>
              </a:ln>
              <a:solidFill>
                <a:schemeClr val="tx1"/>
              </a:solidFill>
              <a:effectLst/>
              <a:latin typeface="Times" charset="0"/>
            </a:endParaRPr>
          </a:p>
        </p:txBody>
      </p:sp>
    </p:spTree>
    <p:extLst>
      <p:ext uri="{BB962C8B-B14F-4D97-AF65-F5344CB8AC3E}">
        <p14:creationId xmlns:p14="http://schemas.microsoft.com/office/powerpoint/2010/main" val="213177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3464" y="3105834"/>
            <a:ext cx="5697072" cy="646331"/>
          </a:xfrm>
          <a:prstGeom prst="rect">
            <a:avLst/>
          </a:prstGeom>
          <a:noFill/>
        </p:spPr>
        <p:txBody>
          <a:bodyPr wrap="none" rtlCol="0">
            <a:spAutoFit/>
          </a:bodyPr>
          <a:lstStyle/>
          <a:p>
            <a:r>
              <a:rPr lang="en-US" sz="3600" dirty="0"/>
              <a:t>Knowledge Graphs from Text</a:t>
            </a:r>
          </a:p>
        </p:txBody>
      </p:sp>
    </p:spTree>
    <p:extLst>
      <p:ext uri="{BB962C8B-B14F-4D97-AF65-F5344CB8AC3E}">
        <p14:creationId xmlns:p14="http://schemas.microsoft.com/office/powerpoint/2010/main" val="2969094269"/>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901</TotalTime>
  <Words>1413</Words>
  <Application>Microsoft Macintosh PowerPoint</Application>
  <PresentationFormat>On-screen Show (4:3)</PresentationFormat>
  <Paragraphs>152</Paragraphs>
  <Slides>34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Andalus</vt:lpstr>
      <vt:lpstr>Arial</vt:lpstr>
      <vt:lpstr>Courier</vt:lpstr>
      <vt:lpstr>Monaco</vt:lpstr>
      <vt:lpstr>Times</vt:lpstr>
      <vt:lpstr>Wingdings</vt:lpstr>
      <vt:lpstr>Blank Presentation</vt:lpstr>
      <vt:lpstr>Natural Language Processing</vt:lpstr>
      <vt:lpstr>PowerPoint Presentation</vt:lpstr>
      <vt:lpstr>Word Segmentation (in Chinese)</vt:lpstr>
      <vt:lpstr>PowerPoint Presentation</vt:lpstr>
      <vt:lpstr>Finding named entities</vt:lpstr>
      <vt:lpstr>Relation Extraction</vt:lpstr>
      <vt:lpstr>Relation Extraction</vt:lpstr>
      <vt:lpstr>PICO frames (Cochrane)</vt:lpstr>
      <vt:lpstr>PowerPoint Presentation</vt:lpstr>
      <vt:lpstr>PowerPoint Presentation</vt:lpstr>
      <vt:lpstr>PowerPoint Presentation</vt:lpstr>
      <vt:lpstr>PowerPoint Presentation</vt:lpstr>
      <vt:lpstr>PowerPoint Presentation</vt:lpstr>
      <vt:lpstr>SQuASH: SFU QA Summarization System Input: 25 news articles, Complex question   Output: 250-word summary</vt:lpstr>
      <vt:lpstr>PowerPoint Presentation</vt:lpstr>
      <vt:lpstr>Headline Generation</vt:lpstr>
      <vt:lpstr>Headline Generation</vt:lpstr>
      <vt:lpstr>Sentence Compression</vt:lpstr>
      <vt:lpstr>PowerPoint Presentation</vt:lpstr>
      <vt:lpstr>PowerPoint Presentation</vt:lpstr>
      <vt:lpstr>PowerPoint Presentation</vt:lpstr>
      <vt:lpstr>Statistical Machine Translation</vt:lpstr>
      <vt:lpstr>Machine Translation</vt:lpstr>
      <vt:lpstr>Chatbots and Dialog Agents</vt:lpstr>
      <vt:lpstr>Paraphrasing</vt:lpstr>
      <vt:lpstr>PowerPoint Presentation</vt:lpstr>
      <vt:lpstr>Sentiment detection</vt:lpstr>
      <vt:lpstr>Sentiment detection</vt:lpstr>
      <vt:lpstr>Natural Language Inference (NLI)</vt:lpstr>
      <vt:lpstr>Visualization of Information</vt:lpstr>
      <vt:lpstr>Identifying confusable drug names</vt:lpstr>
      <vt:lpstr>Holy Grail: Understanding Language</vt:lpstr>
      <vt:lpstr>PowerPoint Presentation</vt:lpstr>
      <vt:lpstr>PowerPoint Presentation</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at SFU</dc:title>
  <dc:creator>Anoop Sarkar</dc:creator>
  <cp:lastModifiedBy>Anoop Sarkar</cp:lastModifiedBy>
  <cp:revision>179</cp:revision>
  <cp:lastPrinted>2019-09-03T21:14:41Z</cp:lastPrinted>
  <dcterms:created xsi:type="dcterms:W3CDTF">2012-01-09T21:49:19Z</dcterms:created>
  <dcterms:modified xsi:type="dcterms:W3CDTF">2019-09-03T21:59:02Z</dcterms:modified>
</cp:coreProperties>
</file>